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8"/>
  </p:notesMasterIdLst>
  <p:sldIdLst>
    <p:sldId id="303" r:id="rId2"/>
    <p:sldId id="286" r:id="rId3"/>
    <p:sldId id="285" r:id="rId4"/>
    <p:sldId id="304" r:id="rId5"/>
    <p:sldId id="276" r:id="rId6"/>
    <p:sldId id="309" r:id="rId7"/>
    <p:sldId id="310" r:id="rId8"/>
    <p:sldId id="311" r:id="rId9"/>
    <p:sldId id="312" r:id="rId10"/>
    <p:sldId id="313" r:id="rId11"/>
    <p:sldId id="314" r:id="rId12"/>
    <p:sldId id="315" r:id="rId13"/>
    <p:sldId id="316" r:id="rId14"/>
    <p:sldId id="318" r:id="rId15"/>
    <p:sldId id="319" r:id="rId16"/>
    <p:sldId id="320" r:id="rId17"/>
    <p:sldId id="321" r:id="rId18"/>
    <p:sldId id="322" r:id="rId19"/>
    <p:sldId id="287" r:id="rId20"/>
    <p:sldId id="305" r:id="rId21"/>
    <p:sldId id="291" r:id="rId22"/>
    <p:sldId id="307" r:id="rId23"/>
    <p:sldId id="295" r:id="rId24"/>
    <p:sldId id="323" r:id="rId25"/>
    <p:sldId id="296" r:id="rId26"/>
    <p:sldId id="298" r:id="rId27"/>
    <p:sldId id="299" r:id="rId28"/>
    <p:sldId id="308" r:id="rId29"/>
    <p:sldId id="324" r:id="rId30"/>
    <p:sldId id="326" r:id="rId31"/>
    <p:sldId id="327" r:id="rId32"/>
    <p:sldId id="328" r:id="rId33"/>
    <p:sldId id="330" r:id="rId34"/>
    <p:sldId id="329" r:id="rId35"/>
    <p:sldId id="331" r:id="rId36"/>
    <p:sldId id="302" r:id="rId37"/>
  </p:sldIdLst>
  <p:sldSz cx="9144000" cy="5715000" type="screen16x10"/>
  <p:notesSz cx="6858000" cy="9144000"/>
  <p:defaultTextStyle>
    <a:defPPr>
      <a:defRPr lang="es-ES"/>
    </a:defPPr>
    <a:lvl1pPr marL="0" algn="l" defTabSz="841339" rtl="0" eaLnBrk="1" latinLnBrk="0" hangingPunct="1">
      <a:defRPr sz="1700" kern="1200">
        <a:solidFill>
          <a:schemeClr val="tx1"/>
        </a:solidFill>
        <a:latin typeface="+mn-lt"/>
        <a:ea typeface="+mn-ea"/>
        <a:cs typeface="+mn-cs"/>
      </a:defRPr>
    </a:lvl1pPr>
    <a:lvl2pPr marL="420670" algn="l" defTabSz="841339" rtl="0" eaLnBrk="1" latinLnBrk="0" hangingPunct="1">
      <a:defRPr sz="1700" kern="1200">
        <a:solidFill>
          <a:schemeClr val="tx1"/>
        </a:solidFill>
        <a:latin typeface="+mn-lt"/>
        <a:ea typeface="+mn-ea"/>
        <a:cs typeface="+mn-cs"/>
      </a:defRPr>
    </a:lvl2pPr>
    <a:lvl3pPr marL="841339" algn="l" defTabSz="841339" rtl="0" eaLnBrk="1" latinLnBrk="0" hangingPunct="1">
      <a:defRPr sz="1700" kern="1200">
        <a:solidFill>
          <a:schemeClr val="tx1"/>
        </a:solidFill>
        <a:latin typeface="+mn-lt"/>
        <a:ea typeface="+mn-ea"/>
        <a:cs typeface="+mn-cs"/>
      </a:defRPr>
    </a:lvl3pPr>
    <a:lvl4pPr marL="1262009" algn="l" defTabSz="841339" rtl="0" eaLnBrk="1" latinLnBrk="0" hangingPunct="1">
      <a:defRPr sz="1700" kern="1200">
        <a:solidFill>
          <a:schemeClr val="tx1"/>
        </a:solidFill>
        <a:latin typeface="+mn-lt"/>
        <a:ea typeface="+mn-ea"/>
        <a:cs typeface="+mn-cs"/>
      </a:defRPr>
    </a:lvl4pPr>
    <a:lvl5pPr marL="1682679" algn="l" defTabSz="841339" rtl="0" eaLnBrk="1" latinLnBrk="0" hangingPunct="1">
      <a:defRPr sz="1700" kern="1200">
        <a:solidFill>
          <a:schemeClr val="tx1"/>
        </a:solidFill>
        <a:latin typeface="+mn-lt"/>
        <a:ea typeface="+mn-ea"/>
        <a:cs typeface="+mn-cs"/>
      </a:defRPr>
    </a:lvl5pPr>
    <a:lvl6pPr marL="2103349" algn="l" defTabSz="841339" rtl="0" eaLnBrk="1" latinLnBrk="0" hangingPunct="1">
      <a:defRPr sz="1700" kern="1200">
        <a:solidFill>
          <a:schemeClr val="tx1"/>
        </a:solidFill>
        <a:latin typeface="+mn-lt"/>
        <a:ea typeface="+mn-ea"/>
        <a:cs typeface="+mn-cs"/>
      </a:defRPr>
    </a:lvl6pPr>
    <a:lvl7pPr marL="2524018" algn="l" defTabSz="841339" rtl="0" eaLnBrk="1" latinLnBrk="0" hangingPunct="1">
      <a:defRPr sz="1700" kern="1200">
        <a:solidFill>
          <a:schemeClr val="tx1"/>
        </a:solidFill>
        <a:latin typeface="+mn-lt"/>
        <a:ea typeface="+mn-ea"/>
        <a:cs typeface="+mn-cs"/>
      </a:defRPr>
    </a:lvl7pPr>
    <a:lvl8pPr marL="2944688" algn="l" defTabSz="841339" rtl="0" eaLnBrk="1" latinLnBrk="0" hangingPunct="1">
      <a:defRPr sz="1700" kern="1200">
        <a:solidFill>
          <a:schemeClr val="tx1"/>
        </a:solidFill>
        <a:latin typeface="+mn-lt"/>
        <a:ea typeface="+mn-ea"/>
        <a:cs typeface="+mn-cs"/>
      </a:defRPr>
    </a:lvl8pPr>
    <a:lvl9pPr marL="3365358" algn="l" defTabSz="841339"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3AE3DC0F-7CCD-4514-9A85-AB624E48BE09}">
          <p14:sldIdLst>
            <p14:sldId id="303"/>
            <p14:sldId id="286"/>
            <p14:sldId id="285"/>
            <p14:sldId id="304"/>
            <p14:sldId id="276"/>
            <p14:sldId id="309"/>
            <p14:sldId id="310"/>
            <p14:sldId id="311"/>
            <p14:sldId id="312"/>
            <p14:sldId id="313"/>
            <p14:sldId id="314"/>
            <p14:sldId id="315"/>
            <p14:sldId id="316"/>
            <p14:sldId id="318"/>
            <p14:sldId id="319"/>
            <p14:sldId id="320"/>
            <p14:sldId id="321"/>
            <p14:sldId id="322"/>
            <p14:sldId id="287"/>
            <p14:sldId id="305"/>
            <p14:sldId id="291"/>
            <p14:sldId id="307"/>
            <p14:sldId id="295"/>
            <p14:sldId id="323"/>
            <p14:sldId id="296"/>
            <p14:sldId id="298"/>
            <p14:sldId id="299"/>
            <p14:sldId id="308"/>
            <p14:sldId id="324"/>
            <p14:sldId id="326"/>
            <p14:sldId id="327"/>
            <p14:sldId id="328"/>
            <p14:sldId id="330"/>
            <p14:sldId id="329"/>
            <p14:sldId id="331"/>
            <p14:sldId id="302"/>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F09"/>
    <a:srgbClr val="F1B097"/>
    <a:srgbClr val="D94B21"/>
    <a:srgbClr val="68F704"/>
    <a:srgbClr val="9E6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3730"/>
  </p:normalViewPr>
  <p:slideViewPr>
    <p:cSldViewPr>
      <p:cViewPr varScale="1">
        <p:scale>
          <a:sx n="124" d="100"/>
          <a:sy n="124" d="100"/>
        </p:scale>
        <p:origin x="1200" y="16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DDB21-11BE-4EE9-8DBE-8524CF60BAB6}" type="datetimeFigureOut">
              <a:rPr lang="es-ES" smtClean="0"/>
              <a:t>22/2/21</a:t>
            </a:fld>
            <a:endParaRPr lang="es-ES"/>
          </a:p>
        </p:txBody>
      </p:sp>
      <p:sp>
        <p:nvSpPr>
          <p:cNvPr id="4" name="3 Marcador de imagen de diapositiva"/>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33A89-F53E-4E48-AF50-F3C2E53393D9}" type="slidenum">
              <a:rPr lang="es-ES" smtClean="0"/>
              <a:t>‹Nr.›</a:t>
            </a:fld>
            <a:endParaRPr lang="es-ES"/>
          </a:p>
        </p:txBody>
      </p:sp>
    </p:spTree>
    <p:extLst>
      <p:ext uri="{BB962C8B-B14F-4D97-AF65-F5344CB8AC3E}">
        <p14:creationId xmlns:p14="http://schemas.microsoft.com/office/powerpoint/2010/main" val="131366367"/>
      </p:ext>
    </p:extLst>
  </p:cSld>
  <p:clrMap bg1="lt1" tx1="dk1" bg2="lt2" tx2="dk2" accent1="accent1" accent2="accent2" accent3="accent3" accent4="accent4" accent5="accent5" accent6="accent6" hlink="hlink" folHlink="folHlink"/>
  <p:notesStyle>
    <a:lvl1pPr marL="0" algn="l" defTabSz="841339" rtl="0" eaLnBrk="1" latinLnBrk="0" hangingPunct="1">
      <a:defRPr sz="1100" kern="1200">
        <a:solidFill>
          <a:schemeClr val="tx1"/>
        </a:solidFill>
        <a:latin typeface="+mn-lt"/>
        <a:ea typeface="+mn-ea"/>
        <a:cs typeface="+mn-cs"/>
      </a:defRPr>
    </a:lvl1pPr>
    <a:lvl2pPr marL="420670" algn="l" defTabSz="841339" rtl="0" eaLnBrk="1" latinLnBrk="0" hangingPunct="1">
      <a:defRPr sz="1100" kern="1200">
        <a:solidFill>
          <a:schemeClr val="tx1"/>
        </a:solidFill>
        <a:latin typeface="+mn-lt"/>
        <a:ea typeface="+mn-ea"/>
        <a:cs typeface="+mn-cs"/>
      </a:defRPr>
    </a:lvl2pPr>
    <a:lvl3pPr marL="841339" algn="l" defTabSz="841339" rtl="0" eaLnBrk="1" latinLnBrk="0" hangingPunct="1">
      <a:defRPr sz="1100" kern="1200">
        <a:solidFill>
          <a:schemeClr val="tx1"/>
        </a:solidFill>
        <a:latin typeface="+mn-lt"/>
        <a:ea typeface="+mn-ea"/>
        <a:cs typeface="+mn-cs"/>
      </a:defRPr>
    </a:lvl3pPr>
    <a:lvl4pPr marL="1262009" algn="l" defTabSz="841339" rtl="0" eaLnBrk="1" latinLnBrk="0" hangingPunct="1">
      <a:defRPr sz="1100" kern="1200">
        <a:solidFill>
          <a:schemeClr val="tx1"/>
        </a:solidFill>
        <a:latin typeface="+mn-lt"/>
        <a:ea typeface="+mn-ea"/>
        <a:cs typeface="+mn-cs"/>
      </a:defRPr>
    </a:lvl4pPr>
    <a:lvl5pPr marL="1682679" algn="l" defTabSz="841339" rtl="0" eaLnBrk="1" latinLnBrk="0" hangingPunct="1">
      <a:defRPr sz="1100" kern="1200">
        <a:solidFill>
          <a:schemeClr val="tx1"/>
        </a:solidFill>
        <a:latin typeface="+mn-lt"/>
        <a:ea typeface="+mn-ea"/>
        <a:cs typeface="+mn-cs"/>
      </a:defRPr>
    </a:lvl5pPr>
    <a:lvl6pPr marL="2103349" algn="l" defTabSz="841339" rtl="0" eaLnBrk="1" latinLnBrk="0" hangingPunct="1">
      <a:defRPr sz="1100" kern="1200">
        <a:solidFill>
          <a:schemeClr val="tx1"/>
        </a:solidFill>
        <a:latin typeface="+mn-lt"/>
        <a:ea typeface="+mn-ea"/>
        <a:cs typeface="+mn-cs"/>
      </a:defRPr>
    </a:lvl6pPr>
    <a:lvl7pPr marL="2524018" algn="l" defTabSz="841339" rtl="0" eaLnBrk="1" latinLnBrk="0" hangingPunct="1">
      <a:defRPr sz="1100" kern="1200">
        <a:solidFill>
          <a:schemeClr val="tx1"/>
        </a:solidFill>
        <a:latin typeface="+mn-lt"/>
        <a:ea typeface="+mn-ea"/>
        <a:cs typeface="+mn-cs"/>
      </a:defRPr>
    </a:lvl7pPr>
    <a:lvl8pPr marL="2944688" algn="l" defTabSz="841339" rtl="0" eaLnBrk="1" latinLnBrk="0" hangingPunct="1">
      <a:defRPr sz="1100" kern="1200">
        <a:solidFill>
          <a:schemeClr val="tx1"/>
        </a:solidFill>
        <a:latin typeface="+mn-lt"/>
        <a:ea typeface="+mn-ea"/>
        <a:cs typeface="+mn-cs"/>
      </a:defRPr>
    </a:lvl8pPr>
    <a:lvl9pPr marL="3365358" algn="l" defTabSz="841339"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1313259" y="1083988"/>
            <a:ext cx="6517482" cy="2091011"/>
          </a:xfrm>
        </p:spPr>
        <p:txBody>
          <a:bodyPr anchor="b">
            <a:normAutofit/>
          </a:bodyPr>
          <a:lstStyle>
            <a:lvl1pPr algn="ctr">
              <a:defRPr sz="3600"/>
            </a:lvl1pPr>
          </a:lstStyle>
          <a:p>
            <a:r>
              <a:rPr lang="es-ES_tradnl" smtClean="0"/>
              <a:t>Clic para editar título</a:t>
            </a:r>
            <a:endParaRPr lang="en-US" dirty="0"/>
          </a:p>
        </p:txBody>
      </p:sp>
      <p:sp>
        <p:nvSpPr>
          <p:cNvPr id="3" name="Subtitle 2"/>
          <p:cNvSpPr>
            <a:spLocks noGrp="1"/>
          </p:cNvSpPr>
          <p:nvPr>
            <p:ph type="subTitle" idx="1"/>
          </p:nvPr>
        </p:nvSpPr>
        <p:spPr>
          <a:xfrm>
            <a:off x="1313259" y="3238501"/>
            <a:ext cx="6517482" cy="11429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5CC0C5-6DFF-4293-A686-E78C225A9378}" type="datetimeFigureOut">
              <a:rPr lang="es-ES" smtClean="0"/>
              <a:t>22/2/21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39456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46" y="3574478"/>
            <a:ext cx="7773324" cy="676342"/>
          </a:xfrm>
        </p:spPr>
        <p:txBody>
          <a:bodyPr anchor="b"/>
          <a:lstStyle>
            <a:lvl1pPr>
              <a:defRPr sz="24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888558" y="581884"/>
            <a:ext cx="7366899" cy="2678447"/>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85331" y="4257273"/>
            <a:ext cx="7773339" cy="56872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515CC0C5-6DFF-4293-A686-E78C225A9378}" type="datetimeFigureOut">
              <a:rPr lang="es-ES" smtClean="0"/>
              <a:t>22/2/21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67051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7999"/>
            <a:ext cx="7773339" cy="2856038"/>
          </a:xfrm>
        </p:spPr>
        <p:txBody>
          <a:bodyPr anchor="ctr"/>
          <a:lstStyle>
            <a:lvl1pPr algn="ctr">
              <a:defRPr sz="2400"/>
            </a:lvl1pPr>
          </a:lstStyle>
          <a:p>
            <a:r>
              <a:rPr lang="es-ES_tradnl" smtClean="0"/>
              <a:t>Clic para editar título</a:t>
            </a:r>
            <a:endParaRPr lang="en-US" dirty="0"/>
          </a:p>
        </p:txBody>
      </p:sp>
      <p:sp>
        <p:nvSpPr>
          <p:cNvPr id="4" name="Text Placeholder 3"/>
          <p:cNvSpPr>
            <a:spLocks noGrp="1"/>
          </p:cNvSpPr>
          <p:nvPr>
            <p:ph type="body" sz="half" idx="2"/>
          </p:nvPr>
        </p:nvSpPr>
        <p:spPr>
          <a:xfrm>
            <a:off x="685331" y="3504018"/>
            <a:ext cx="7773339" cy="132198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515CC0C5-6DFF-4293-A686-E78C225A9378}" type="datetimeFigureOut">
              <a:rPr lang="es-ES" smtClean="0"/>
              <a:t>22/2/21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442941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084659" y="508000"/>
            <a:ext cx="6977064" cy="2494087"/>
          </a:xfrm>
        </p:spPr>
        <p:txBody>
          <a:bodyPr anchor="ctr"/>
          <a:lstStyle>
            <a:lvl1pPr>
              <a:defRPr sz="2400"/>
            </a:lvl1pPr>
          </a:lstStyle>
          <a:p>
            <a:r>
              <a:rPr lang="es-ES_tradnl" smtClean="0"/>
              <a:t>Clic para editar título</a:t>
            </a:r>
            <a:endParaRPr lang="en-US" dirty="0"/>
          </a:p>
        </p:txBody>
      </p:sp>
      <p:sp>
        <p:nvSpPr>
          <p:cNvPr id="12" name="Text Placeholder 3"/>
          <p:cNvSpPr>
            <a:spLocks noGrp="1"/>
          </p:cNvSpPr>
          <p:nvPr>
            <p:ph type="body" sz="half" idx="13"/>
          </p:nvPr>
        </p:nvSpPr>
        <p:spPr>
          <a:xfrm>
            <a:off x="1290484" y="3008360"/>
            <a:ext cx="6564224" cy="495657"/>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4" name="Text Placeholder 3"/>
          <p:cNvSpPr>
            <a:spLocks noGrp="1"/>
          </p:cNvSpPr>
          <p:nvPr>
            <p:ph type="body" sz="half" idx="2"/>
          </p:nvPr>
        </p:nvSpPr>
        <p:spPr>
          <a:xfrm>
            <a:off x="685331" y="3643997"/>
            <a:ext cx="7773339" cy="1184211"/>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515CC0C5-6DFF-4293-A686-E78C225A9378}" type="datetimeFigureOut">
              <a:rPr lang="es-ES" smtClean="0"/>
              <a:t>22/2/21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24F477-7082-406C-95B4-B84F5D1921A9}" type="slidenum">
              <a:rPr lang="es-ES" smtClean="0"/>
              <a:t>‹Nr.›</a:t>
            </a:fld>
            <a:endParaRPr lang="es-ES"/>
          </a:p>
        </p:txBody>
      </p:sp>
      <p:sp>
        <p:nvSpPr>
          <p:cNvPr id="13" name="TextBox 12"/>
          <p:cNvSpPr txBox="1"/>
          <p:nvPr/>
        </p:nvSpPr>
        <p:spPr>
          <a:xfrm>
            <a:off x="751116" y="628472"/>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494649"/>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38852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1782268"/>
            <a:ext cx="7773339" cy="2093196"/>
          </a:xfrm>
        </p:spPr>
        <p:txBody>
          <a:bodyPr anchor="b"/>
          <a:lstStyle>
            <a:lvl1pPr algn="ctr">
              <a:defRPr sz="2400"/>
            </a:lvl1pPr>
          </a:lstStyle>
          <a:p>
            <a:r>
              <a:rPr lang="es-ES_tradnl" smtClean="0"/>
              <a:t>Clic para editar título</a:t>
            </a:r>
            <a:endParaRPr lang="en-US" dirty="0"/>
          </a:p>
        </p:txBody>
      </p:sp>
      <p:sp>
        <p:nvSpPr>
          <p:cNvPr id="4" name="Text Placeholder 3"/>
          <p:cNvSpPr>
            <a:spLocks noGrp="1"/>
          </p:cNvSpPr>
          <p:nvPr>
            <p:ph type="body" sz="half" idx="2"/>
          </p:nvPr>
        </p:nvSpPr>
        <p:spPr>
          <a:xfrm>
            <a:off x="685331" y="3885279"/>
            <a:ext cx="7773339" cy="950537"/>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515CC0C5-6DFF-4293-A686-E78C225A9378}" type="datetimeFigureOut">
              <a:rPr lang="es-ES" smtClean="0"/>
              <a:t>22/2/21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95751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5" name="Title 1"/>
          <p:cNvSpPr>
            <a:spLocks noGrp="1"/>
          </p:cNvSpPr>
          <p:nvPr>
            <p:ph type="title"/>
          </p:nvPr>
        </p:nvSpPr>
        <p:spPr>
          <a:xfrm>
            <a:off x="685331" y="508000"/>
            <a:ext cx="7773339" cy="1337578"/>
          </a:xfrm>
        </p:spPr>
        <p:txBody>
          <a:bodyPr/>
          <a:lstStyle/>
          <a:p>
            <a:r>
              <a:rPr lang="es-ES_tradnl" smtClean="0"/>
              <a:t>Clic para editar título</a:t>
            </a:r>
            <a:endParaRPr lang="en-US" dirty="0"/>
          </a:p>
        </p:txBody>
      </p:sp>
      <p:sp>
        <p:nvSpPr>
          <p:cNvPr id="7" name="Text Placeholder 2"/>
          <p:cNvSpPr>
            <a:spLocks noGrp="1"/>
          </p:cNvSpPr>
          <p:nvPr>
            <p:ph type="body" idx="1"/>
          </p:nvPr>
        </p:nvSpPr>
        <p:spPr>
          <a:xfrm>
            <a:off x="685331" y="1972578"/>
            <a:ext cx="2474232"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8" name="Text Placeholder 3"/>
          <p:cNvSpPr>
            <a:spLocks noGrp="1"/>
          </p:cNvSpPr>
          <p:nvPr>
            <p:ph type="body" sz="half" idx="15"/>
          </p:nvPr>
        </p:nvSpPr>
        <p:spPr>
          <a:xfrm>
            <a:off x="685331" y="2452796"/>
            <a:ext cx="2474232"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9" name="Text Placeholder 4"/>
          <p:cNvSpPr>
            <a:spLocks noGrp="1"/>
          </p:cNvSpPr>
          <p:nvPr>
            <p:ph type="body" sz="quarter" idx="3"/>
          </p:nvPr>
        </p:nvSpPr>
        <p:spPr>
          <a:xfrm>
            <a:off x="3339292" y="1972578"/>
            <a:ext cx="2468641"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10" name="Text Placeholder 3"/>
          <p:cNvSpPr>
            <a:spLocks noGrp="1"/>
          </p:cNvSpPr>
          <p:nvPr>
            <p:ph type="body" sz="half" idx="16"/>
          </p:nvPr>
        </p:nvSpPr>
        <p:spPr>
          <a:xfrm>
            <a:off x="3331012" y="2452796"/>
            <a:ext cx="2477513"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11" name="Text Placeholder 4"/>
          <p:cNvSpPr>
            <a:spLocks noGrp="1"/>
          </p:cNvSpPr>
          <p:nvPr>
            <p:ph type="body" sz="quarter" idx="13"/>
          </p:nvPr>
        </p:nvSpPr>
        <p:spPr>
          <a:xfrm>
            <a:off x="5979974" y="1972578"/>
            <a:ext cx="2478696" cy="480218"/>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12" name="Text Placeholder 3"/>
          <p:cNvSpPr>
            <a:spLocks noGrp="1"/>
          </p:cNvSpPr>
          <p:nvPr>
            <p:ph type="body" sz="half" idx="17"/>
          </p:nvPr>
        </p:nvSpPr>
        <p:spPr>
          <a:xfrm>
            <a:off x="5979974" y="2452796"/>
            <a:ext cx="2478696" cy="237320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3" name="Date Placeholder 2"/>
          <p:cNvSpPr>
            <a:spLocks noGrp="1"/>
          </p:cNvSpPr>
          <p:nvPr>
            <p:ph type="dt" sz="half" idx="10"/>
          </p:nvPr>
        </p:nvSpPr>
        <p:spPr/>
        <p:txBody>
          <a:bodyPr/>
          <a:lstStyle/>
          <a:p>
            <a:fld id="{515CC0C5-6DFF-4293-A686-E78C225A9378}" type="datetimeFigureOut">
              <a:rPr lang="es-ES" smtClean="0"/>
              <a:t>22/2/21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93641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30" name="Title 1"/>
          <p:cNvSpPr>
            <a:spLocks noGrp="1"/>
          </p:cNvSpPr>
          <p:nvPr>
            <p:ph type="title"/>
          </p:nvPr>
        </p:nvSpPr>
        <p:spPr>
          <a:xfrm>
            <a:off x="685331" y="508977"/>
            <a:ext cx="7773339" cy="1336602"/>
          </a:xfrm>
        </p:spPr>
        <p:txBody>
          <a:bodyPr/>
          <a:lstStyle/>
          <a:p>
            <a:r>
              <a:rPr lang="es-ES_tradnl" smtClean="0"/>
              <a:t>Clic para editar título</a:t>
            </a:r>
            <a:endParaRPr lang="en-US" dirty="0"/>
          </a:p>
        </p:txBody>
      </p:sp>
      <p:sp>
        <p:nvSpPr>
          <p:cNvPr id="19" name="Text Placeholder 2"/>
          <p:cNvSpPr>
            <a:spLocks noGrp="1"/>
          </p:cNvSpPr>
          <p:nvPr>
            <p:ph type="body" idx="1"/>
          </p:nvPr>
        </p:nvSpPr>
        <p:spPr>
          <a:xfrm>
            <a:off x="685331" y="3504017"/>
            <a:ext cx="2472307"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20" name="Picture Placeholder 2"/>
          <p:cNvSpPr>
            <a:spLocks noGrp="1" noChangeAspect="1"/>
          </p:cNvSpPr>
          <p:nvPr>
            <p:ph type="pic" idx="15"/>
          </p:nvPr>
        </p:nvSpPr>
        <p:spPr>
          <a:xfrm>
            <a:off x="685331" y="1972578"/>
            <a:ext cx="2472307" cy="1270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_tradnl" smtClean="0"/>
              <a:t>Arrastre la imagen al marcador de posición o haga clic en el icono para agregarla</a:t>
            </a:r>
            <a:endParaRPr lang="en-US" dirty="0"/>
          </a:p>
        </p:txBody>
      </p:sp>
      <p:sp>
        <p:nvSpPr>
          <p:cNvPr id="21" name="Text Placeholder 3"/>
          <p:cNvSpPr>
            <a:spLocks noGrp="1"/>
          </p:cNvSpPr>
          <p:nvPr>
            <p:ph type="body" sz="half" idx="18"/>
          </p:nvPr>
        </p:nvSpPr>
        <p:spPr>
          <a:xfrm>
            <a:off x="685331" y="3984235"/>
            <a:ext cx="2472307" cy="84176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22" name="Text Placeholder 4"/>
          <p:cNvSpPr>
            <a:spLocks noGrp="1"/>
          </p:cNvSpPr>
          <p:nvPr>
            <p:ph type="body" sz="quarter" idx="3"/>
          </p:nvPr>
        </p:nvSpPr>
        <p:spPr>
          <a:xfrm>
            <a:off x="3332069" y="3504017"/>
            <a:ext cx="247637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23" name="Picture Placeholder 2"/>
          <p:cNvSpPr>
            <a:spLocks noGrp="1" noChangeAspect="1"/>
          </p:cNvSpPr>
          <p:nvPr>
            <p:ph type="pic" idx="21"/>
          </p:nvPr>
        </p:nvSpPr>
        <p:spPr>
          <a:xfrm>
            <a:off x="3331011" y="1972578"/>
            <a:ext cx="2477514" cy="1270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_tradnl" smtClean="0"/>
              <a:t>Arrastre la imagen al marcador de posición o haga clic en el icono para agregarla</a:t>
            </a:r>
            <a:endParaRPr lang="en-US" dirty="0"/>
          </a:p>
        </p:txBody>
      </p:sp>
      <p:sp>
        <p:nvSpPr>
          <p:cNvPr id="24" name="Text Placeholder 3"/>
          <p:cNvSpPr>
            <a:spLocks noGrp="1"/>
          </p:cNvSpPr>
          <p:nvPr>
            <p:ph type="body" sz="half" idx="19"/>
          </p:nvPr>
        </p:nvSpPr>
        <p:spPr>
          <a:xfrm>
            <a:off x="3331011" y="3984234"/>
            <a:ext cx="2477514" cy="84176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25" name="Text Placeholder 4"/>
          <p:cNvSpPr>
            <a:spLocks noGrp="1"/>
          </p:cNvSpPr>
          <p:nvPr>
            <p:ph type="body" sz="quarter" idx="13"/>
          </p:nvPr>
        </p:nvSpPr>
        <p:spPr>
          <a:xfrm>
            <a:off x="5979974" y="3504017"/>
            <a:ext cx="2475511" cy="480218"/>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26" name="Picture Placeholder 2"/>
          <p:cNvSpPr>
            <a:spLocks noGrp="1" noChangeAspect="1"/>
          </p:cNvSpPr>
          <p:nvPr>
            <p:ph type="pic" idx="22"/>
          </p:nvPr>
        </p:nvSpPr>
        <p:spPr>
          <a:xfrm>
            <a:off x="5979974" y="1972578"/>
            <a:ext cx="2478696" cy="1270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_tradnl" smtClean="0"/>
              <a:t>Arrastre la imagen al marcador de posición o haga clic en el icono para agregarla</a:t>
            </a:r>
            <a:endParaRPr lang="en-US" dirty="0"/>
          </a:p>
        </p:txBody>
      </p:sp>
      <p:sp>
        <p:nvSpPr>
          <p:cNvPr id="27" name="Text Placeholder 3"/>
          <p:cNvSpPr>
            <a:spLocks noGrp="1"/>
          </p:cNvSpPr>
          <p:nvPr>
            <p:ph type="body" sz="half" idx="20"/>
          </p:nvPr>
        </p:nvSpPr>
        <p:spPr>
          <a:xfrm>
            <a:off x="5979880" y="3984232"/>
            <a:ext cx="2478790" cy="84176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3" name="Date Placeholder 2"/>
          <p:cNvSpPr>
            <a:spLocks noGrp="1"/>
          </p:cNvSpPr>
          <p:nvPr>
            <p:ph type="dt" sz="half" idx="10"/>
          </p:nvPr>
        </p:nvSpPr>
        <p:spPr/>
        <p:txBody>
          <a:bodyPr/>
          <a:lstStyle/>
          <a:p>
            <a:fld id="{515CC0C5-6DFF-4293-A686-E78C225A9378}" type="datetimeFigureOut">
              <a:rPr lang="es-ES" smtClean="0"/>
              <a:t>22/2/21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6862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s-ES_tradnl" smtClean="0"/>
              <a:t>Clic para editar título</a:t>
            </a:r>
            <a:endParaRPr lang="en-US" dirty="0"/>
          </a:p>
        </p:txBody>
      </p:sp>
      <p:sp>
        <p:nvSpPr>
          <p:cNvPr id="11" name="Vertical Text Placeholder 2"/>
          <p:cNvSpPr>
            <a:spLocks noGrp="1"/>
          </p:cNvSpPr>
          <p:nvPr>
            <p:ph type="body" orient="vert" sz="quarter" idx="13"/>
          </p:nvPr>
        </p:nvSpPr>
        <p:spPr>
          <a:xfrm>
            <a:off x="685331" y="1972578"/>
            <a:ext cx="7773339" cy="2853423"/>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515CC0C5-6DFF-4293-A686-E78C225A9378}" type="datetimeFigureOut">
              <a:rPr lang="es-ES" smtClean="0"/>
              <a:t>22/2/21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474653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543675" y="508001"/>
            <a:ext cx="1914995" cy="4317999"/>
          </a:xfrm>
        </p:spPr>
        <p:txBody>
          <a:bodyPr vert="eaVert"/>
          <a:lstStyle>
            <a:lvl1pPr algn="l">
              <a:defRPr/>
            </a:lvl1pPr>
          </a:lstStyle>
          <a:p>
            <a:r>
              <a:rPr lang="es-ES_tradnl" smtClean="0"/>
              <a:t>Clic para editar título</a:t>
            </a:r>
            <a:endParaRPr lang="en-US" dirty="0"/>
          </a:p>
        </p:txBody>
      </p:sp>
      <p:sp>
        <p:nvSpPr>
          <p:cNvPr id="8" name="Vertical Text Placeholder 2"/>
          <p:cNvSpPr>
            <a:spLocks noGrp="1"/>
          </p:cNvSpPr>
          <p:nvPr>
            <p:ph type="body" orient="vert" sz="quarter" idx="13"/>
          </p:nvPr>
        </p:nvSpPr>
        <p:spPr>
          <a:xfrm>
            <a:off x="685331" y="508001"/>
            <a:ext cx="5744043" cy="4317999"/>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515CC0C5-6DFF-4293-A686-E78C225A9378}" type="datetimeFigureOut">
              <a:rPr lang="es-ES" smtClean="0"/>
              <a:t>22/2/21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39188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s-ES_tradnl" smtClean="0"/>
              <a:t>Clic para editar título</a:t>
            </a:r>
            <a:endParaRPr lang="en-US" dirty="0"/>
          </a:p>
        </p:txBody>
      </p:sp>
      <p:sp>
        <p:nvSpPr>
          <p:cNvPr id="12" name="Content Placeholder 2"/>
          <p:cNvSpPr>
            <a:spLocks noGrp="1"/>
          </p:cNvSpPr>
          <p:nvPr>
            <p:ph sz="quarter" idx="13"/>
          </p:nvPr>
        </p:nvSpPr>
        <p:spPr>
          <a:xfrm>
            <a:off x="685330" y="1972577"/>
            <a:ext cx="7772870" cy="285342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515CC0C5-6DFF-4293-A686-E78C225A9378}" type="datetimeFigureOut">
              <a:rPr lang="es-ES" smtClean="0"/>
              <a:t>22/2/21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75946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690469"/>
            <a:ext cx="7763814" cy="2280683"/>
          </a:xfrm>
        </p:spPr>
        <p:txBody>
          <a:bodyPr anchor="b">
            <a:normAutofit/>
          </a:bodyPr>
          <a:lstStyle>
            <a:lvl1pPr>
              <a:defRPr sz="3000"/>
            </a:lvl1pPr>
          </a:lstStyle>
          <a:p>
            <a:r>
              <a:rPr lang="es-ES_tradnl" smtClean="0"/>
              <a:t>Clic para editar título</a:t>
            </a:r>
            <a:endParaRPr lang="en-US" dirty="0"/>
          </a:p>
        </p:txBody>
      </p:sp>
      <p:sp>
        <p:nvSpPr>
          <p:cNvPr id="3" name="Text Placeholder 2"/>
          <p:cNvSpPr>
            <a:spLocks noGrp="1"/>
          </p:cNvSpPr>
          <p:nvPr>
            <p:ph type="body" idx="1"/>
          </p:nvPr>
        </p:nvSpPr>
        <p:spPr>
          <a:xfrm>
            <a:off x="685331" y="3047881"/>
            <a:ext cx="7763814" cy="114015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515CC0C5-6DFF-4293-A686-E78C225A9378}" type="datetimeFigureOut">
              <a:rPr lang="es-ES" smtClean="0"/>
              <a:t>22/2/21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82115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s-ES_tradnl" smtClean="0"/>
              <a:t>Clic para editar título</a:t>
            </a:r>
            <a:endParaRPr lang="en-US" dirty="0"/>
          </a:p>
        </p:txBody>
      </p:sp>
      <p:sp>
        <p:nvSpPr>
          <p:cNvPr id="12" name="Content Placeholder 2"/>
          <p:cNvSpPr>
            <a:spLocks noGrp="1"/>
          </p:cNvSpPr>
          <p:nvPr>
            <p:ph sz="quarter" idx="13"/>
          </p:nvPr>
        </p:nvSpPr>
        <p:spPr>
          <a:xfrm>
            <a:off x="685330" y="1972577"/>
            <a:ext cx="3829520" cy="285342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3" name="Content Placeholder 3"/>
          <p:cNvSpPr>
            <a:spLocks noGrp="1"/>
          </p:cNvSpPr>
          <p:nvPr>
            <p:ph sz="quarter" idx="14"/>
          </p:nvPr>
        </p:nvSpPr>
        <p:spPr>
          <a:xfrm>
            <a:off x="4629150" y="1972577"/>
            <a:ext cx="3829050" cy="285342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515CC0C5-6DFF-4293-A686-E78C225A9378}" type="datetimeFigureOut">
              <a:rPr lang="es-ES" smtClean="0"/>
              <a:t>22/2/21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3778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14" name="Title 1"/>
          <p:cNvSpPr>
            <a:spLocks noGrp="1"/>
          </p:cNvSpPr>
          <p:nvPr>
            <p:ph type="title"/>
          </p:nvPr>
        </p:nvSpPr>
        <p:spPr>
          <a:xfrm>
            <a:off x="685332" y="515431"/>
            <a:ext cx="7773338" cy="1330148"/>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859746" y="1975848"/>
            <a:ext cx="3655106"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12" name="Content Placeholder 3"/>
          <p:cNvSpPr>
            <a:spLocks noGrp="1"/>
          </p:cNvSpPr>
          <p:nvPr>
            <p:ph sz="quarter" idx="13"/>
          </p:nvPr>
        </p:nvSpPr>
        <p:spPr>
          <a:xfrm>
            <a:off x="685331" y="2542511"/>
            <a:ext cx="3829520" cy="2283489"/>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797317" y="1975848"/>
            <a:ext cx="3661353" cy="566662"/>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13" name="Content Placeholder 5"/>
          <p:cNvSpPr>
            <a:spLocks noGrp="1"/>
          </p:cNvSpPr>
          <p:nvPr>
            <p:ph sz="quarter" idx="14"/>
          </p:nvPr>
        </p:nvSpPr>
        <p:spPr>
          <a:xfrm>
            <a:off x="4629150" y="2542511"/>
            <a:ext cx="3829051" cy="2283489"/>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515CC0C5-6DFF-4293-A686-E78C225A9378}" type="datetimeFigureOut">
              <a:rPr lang="es-ES" smtClean="0"/>
              <a:t>22/2/21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73340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515CC0C5-6DFF-4293-A686-E78C225A9378}" type="datetimeFigureOut">
              <a:rPr lang="es-ES" smtClean="0"/>
              <a:t>22/2/21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99179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515CC0C5-6DFF-4293-A686-E78C225A9378}" type="datetimeFigureOut">
              <a:rPr lang="es-ES" smtClean="0"/>
              <a:t>22/2/21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05527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2951766" cy="1686043"/>
          </a:xfrm>
        </p:spPr>
        <p:txBody>
          <a:bodyPr anchor="b"/>
          <a:lstStyle>
            <a:lvl1pPr algn="ctr">
              <a:defRPr sz="2400"/>
            </a:lvl1pPr>
          </a:lstStyle>
          <a:p>
            <a:r>
              <a:rPr lang="es-ES_tradnl" smtClean="0"/>
              <a:t>Clic para editar título</a:t>
            </a:r>
            <a:endParaRPr lang="en-US" dirty="0"/>
          </a:p>
        </p:txBody>
      </p:sp>
      <p:sp>
        <p:nvSpPr>
          <p:cNvPr id="10" name="Content Placeholder 2"/>
          <p:cNvSpPr>
            <a:spLocks noGrp="1"/>
          </p:cNvSpPr>
          <p:nvPr>
            <p:ph sz="quarter" idx="13"/>
          </p:nvPr>
        </p:nvSpPr>
        <p:spPr>
          <a:xfrm>
            <a:off x="3808547" y="508001"/>
            <a:ext cx="4650122" cy="4317999"/>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85331" y="2194043"/>
            <a:ext cx="2951767" cy="263195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515CC0C5-6DFF-4293-A686-E78C225A9378}" type="datetimeFigureOut">
              <a:rPr lang="es-ES" smtClean="0"/>
              <a:t>22/2/21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204928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685331" y="508000"/>
            <a:ext cx="4451227" cy="1686045"/>
          </a:xfrm>
        </p:spPr>
        <p:txBody>
          <a:bodyPr anchor="b"/>
          <a:lstStyle>
            <a:lvl1pPr algn="ctr">
              <a:defRPr sz="24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5568602" y="508001"/>
            <a:ext cx="2441519" cy="43180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85346" y="2194044"/>
            <a:ext cx="4451212" cy="2631956"/>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515CC0C5-6DFF-4293-A686-E78C225A9378}" type="datetimeFigureOut">
              <a:rPr lang="es-ES" smtClean="0"/>
              <a:t>22/2/21</a:t>
            </a:fld>
            <a:endParaRPr lang="es-ES"/>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B24F477-7082-406C-95B4-B84F5D1921A9}" type="slidenum">
              <a:rPr lang="es-ES" smtClean="0"/>
              <a:t>‹Nr.›</a:t>
            </a:fld>
            <a:endParaRPr lang="es-ES"/>
          </a:p>
        </p:txBody>
      </p:sp>
    </p:spTree>
    <p:extLst>
      <p:ext uri="{BB962C8B-B14F-4D97-AF65-F5344CB8AC3E}">
        <p14:creationId xmlns:p14="http://schemas.microsoft.com/office/powerpoint/2010/main" val="1020180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0"/>
            <a:ext cx="9144002" cy="5715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515431"/>
            <a:ext cx="7773338" cy="1330148"/>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85331" y="1972578"/>
            <a:ext cx="7773339" cy="285342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5759053" y="4902730"/>
            <a:ext cx="2057400" cy="304271"/>
          </a:xfrm>
          <a:prstGeom prst="rect">
            <a:avLst/>
          </a:prstGeom>
        </p:spPr>
        <p:txBody>
          <a:bodyPr vert="horz" lIns="91440" tIns="45720" rIns="91440" bIns="45720" rtlCol="0" anchor="ctr"/>
          <a:lstStyle>
            <a:lvl1pPr algn="r">
              <a:defRPr sz="750">
                <a:solidFill>
                  <a:schemeClr val="tx1"/>
                </a:solidFill>
              </a:defRPr>
            </a:lvl1pPr>
          </a:lstStyle>
          <a:p>
            <a:fld id="{515CC0C5-6DFF-4293-A686-E78C225A9378}" type="datetimeFigureOut">
              <a:rPr lang="es-ES" smtClean="0"/>
              <a:t>22/2/21</a:t>
            </a:fld>
            <a:endParaRPr lang="es-ES"/>
          </a:p>
        </p:txBody>
      </p:sp>
      <p:sp>
        <p:nvSpPr>
          <p:cNvPr id="5" name="Footer Placeholder 4"/>
          <p:cNvSpPr>
            <a:spLocks noGrp="1"/>
          </p:cNvSpPr>
          <p:nvPr>
            <p:ph type="ftr" sz="quarter" idx="3"/>
          </p:nvPr>
        </p:nvSpPr>
        <p:spPr>
          <a:xfrm>
            <a:off x="685331" y="4902730"/>
            <a:ext cx="5004665" cy="304271"/>
          </a:xfrm>
          <a:prstGeom prst="rect">
            <a:avLst/>
          </a:prstGeom>
        </p:spPr>
        <p:txBody>
          <a:bodyPr vert="horz" lIns="91440" tIns="45720" rIns="91440" bIns="45720" rtlCol="0" anchor="ctr"/>
          <a:lstStyle>
            <a:lvl1pPr algn="l">
              <a:defRPr sz="750">
                <a:solidFill>
                  <a:schemeClr val="tx1"/>
                </a:solidFill>
              </a:defRPr>
            </a:lvl1pPr>
          </a:lstStyle>
          <a:p>
            <a:endParaRPr lang="es-ES"/>
          </a:p>
        </p:txBody>
      </p:sp>
      <p:sp>
        <p:nvSpPr>
          <p:cNvPr id="6" name="Slide Number Placeholder 5"/>
          <p:cNvSpPr>
            <a:spLocks noGrp="1"/>
          </p:cNvSpPr>
          <p:nvPr>
            <p:ph type="sldNum" sz="quarter" idx="4"/>
          </p:nvPr>
        </p:nvSpPr>
        <p:spPr>
          <a:xfrm>
            <a:off x="7885509" y="4902730"/>
            <a:ext cx="573161" cy="304271"/>
          </a:xfrm>
          <a:prstGeom prst="rect">
            <a:avLst/>
          </a:prstGeom>
        </p:spPr>
        <p:txBody>
          <a:bodyPr vert="horz" lIns="91440" tIns="45720" rIns="91440" bIns="45720" rtlCol="0" anchor="ctr"/>
          <a:lstStyle>
            <a:lvl1pPr algn="r">
              <a:defRPr sz="750">
                <a:solidFill>
                  <a:schemeClr val="tx1"/>
                </a:solidFill>
              </a:defRPr>
            </a:lvl1pPr>
          </a:lstStyle>
          <a:p>
            <a:fld id="{9B24F477-7082-406C-95B4-B84F5D1921A9}" type="slidenum">
              <a:rPr lang="es-ES" smtClean="0"/>
              <a:t>‹Nr.›</a:t>
            </a:fld>
            <a:endParaRPr lang="es-ES"/>
          </a:p>
        </p:txBody>
      </p:sp>
    </p:spTree>
    <p:extLst>
      <p:ext uri="{BB962C8B-B14F-4D97-AF65-F5344CB8AC3E}">
        <p14:creationId xmlns:p14="http://schemas.microsoft.com/office/powerpoint/2010/main" val="191885265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pmundo.cl/" TargetMode="External"/><Relationship Id="rId3" Type="http://schemas.openxmlformats.org/officeDocument/2006/relationships/hyperlink" Target="mailto:mpmundo.escuela@gmail.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b="1" dirty="0" smtClean="0"/>
              <a:t>Corporaci</a:t>
            </a:r>
            <a:r>
              <a:rPr lang="es-ES" b="1" dirty="0" err="1" smtClean="0"/>
              <a:t>ón</a:t>
            </a:r>
            <a:r>
              <a:rPr lang="es-ES" b="1" dirty="0" smtClean="0"/>
              <a:t> Educacional</a:t>
            </a:r>
            <a:br>
              <a:rPr lang="es-ES" b="1" dirty="0" smtClean="0"/>
            </a:br>
            <a:r>
              <a:rPr lang="es-ES" b="1" dirty="0" smtClean="0"/>
              <a:t/>
            </a:r>
            <a:br>
              <a:rPr lang="es-ES" b="1" dirty="0" smtClean="0"/>
            </a:br>
            <a:r>
              <a:rPr lang="es-ES" b="1" dirty="0" smtClean="0"/>
              <a:t>“Mi Pequeño Mundo de San Ramón”</a:t>
            </a:r>
            <a:endParaRPr lang="es-ES_tradnl" b="1" dirty="0"/>
          </a:p>
        </p:txBody>
      </p:sp>
      <p:sp>
        <p:nvSpPr>
          <p:cNvPr id="3" name="Marcador de texto 2"/>
          <p:cNvSpPr>
            <a:spLocks noGrp="1"/>
          </p:cNvSpPr>
          <p:nvPr>
            <p:ph type="body" idx="1"/>
          </p:nvPr>
        </p:nvSpPr>
        <p:spPr>
          <a:xfrm>
            <a:off x="2273862" y="1723364"/>
            <a:ext cx="4040188" cy="533135"/>
          </a:xfrm>
        </p:spPr>
        <p:txBody>
          <a:bodyPr/>
          <a:lstStyle/>
          <a:p>
            <a:pPr algn="ctr"/>
            <a:r>
              <a:rPr lang="es-ES_tradnl" sz="2400" b="1" dirty="0" smtClean="0"/>
              <a:t>RBD:25688-9</a:t>
            </a:r>
            <a:endParaRPr lang="es-ES_tradnl" sz="2400" b="1" dirty="0"/>
          </a:p>
        </p:txBody>
      </p:sp>
      <p:pic>
        <p:nvPicPr>
          <p:cNvPr id="7" name="Marcador de contenido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75856" y="2281436"/>
            <a:ext cx="2012752" cy="2012752"/>
          </a:xfrm>
        </p:spPr>
      </p:pic>
      <p:sp>
        <p:nvSpPr>
          <p:cNvPr id="5" name="Marcador de texto 4"/>
          <p:cNvSpPr>
            <a:spLocks noGrp="1"/>
          </p:cNvSpPr>
          <p:nvPr>
            <p:ph type="body" sz="quarter" idx="3"/>
          </p:nvPr>
        </p:nvSpPr>
        <p:spPr>
          <a:xfrm>
            <a:off x="2528693" y="4585692"/>
            <a:ext cx="3530526" cy="533135"/>
          </a:xfrm>
        </p:spPr>
        <p:txBody>
          <a:bodyPr>
            <a:noAutofit/>
          </a:bodyPr>
          <a:lstStyle/>
          <a:p>
            <a:pPr algn="ctr"/>
            <a:r>
              <a:rPr lang="es-ES_tradnl" sz="2000" b="1" dirty="0" smtClean="0"/>
              <a:t>Retorno a clases Presenciales</a:t>
            </a:r>
            <a:endParaRPr lang="es-ES_tradnl" sz="2000" b="1" dirty="0"/>
          </a:p>
        </p:txBody>
      </p:sp>
    </p:spTree>
    <p:extLst>
      <p:ext uri="{BB962C8B-B14F-4D97-AF65-F5344CB8AC3E}">
        <p14:creationId xmlns:p14="http://schemas.microsoft.com/office/powerpoint/2010/main" val="108186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23528" y="481236"/>
            <a:ext cx="8280920" cy="4896544"/>
          </a:xfrm>
        </p:spPr>
        <p:txBody>
          <a:bodyPr>
            <a:normAutofit lnSpcReduction="10000"/>
          </a:bodyPr>
          <a:lstStyle/>
          <a:p>
            <a:r>
              <a:rPr lang="es-ES_tradnl" dirty="0" smtClean="0"/>
              <a:t>La  entrada al establecimiento contar</a:t>
            </a:r>
            <a:r>
              <a:rPr lang="es-ES" dirty="0" smtClean="0"/>
              <a:t>á con zona de limpieza para ejecutar adecuadamente las medidas de control dispuestas</a:t>
            </a:r>
          </a:p>
          <a:p>
            <a:pPr algn="ctr">
              <a:buFont typeface="Wingdings" charset="2"/>
              <a:buChar char="Ø"/>
            </a:pPr>
            <a:r>
              <a:rPr lang="es-ES" dirty="0" smtClean="0"/>
              <a:t>CONTROL DE TEMPERATURA (NO SUPERIOR A 37.8ª)</a:t>
            </a:r>
          </a:p>
          <a:p>
            <a:pPr algn="ctr">
              <a:buFont typeface="Wingdings" charset="2"/>
              <a:buChar char="Ø"/>
            </a:pPr>
            <a:r>
              <a:rPr lang="es-ES" dirty="0" smtClean="0"/>
              <a:t>LIMPIEZA DE CALZADO, CON SOLUCIÓN DESINFECTANTE EN TAPETE.</a:t>
            </a:r>
          </a:p>
          <a:p>
            <a:pPr algn="ctr">
              <a:buFont typeface="Wingdings" charset="2"/>
              <a:buChar char="Ø"/>
            </a:pPr>
            <a:r>
              <a:rPr lang="es-ES" dirty="0" smtClean="0"/>
              <a:t>USO DE ALCHOL GEL EN MANOS.</a:t>
            </a:r>
          </a:p>
          <a:p>
            <a:pPr algn="ctr">
              <a:buFont typeface="Wingdings" charset="2"/>
              <a:buChar char="Ø"/>
            </a:pPr>
            <a:r>
              <a:rPr lang="es-ES" dirty="0" smtClean="0"/>
              <a:t>USO OBLIGATORIO DE MASCARILLA</a:t>
            </a:r>
          </a:p>
          <a:p>
            <a:pPr algn="ctr">
              <a:buFont typeface="Wingdings" charset="2"/>
              <a:buChar char="Ø"/>
            </a:pPr>
            <a:r>
              <a:rPr lang="es-ES" dirty="0" smtClean="0"/>
              <a:t>NO CONSUMIR ALIMENTOS</a:t>
            </a:r>
          </a:p>
          <a:p>
            <a:pPr algn="ctr">
              <a:buFont typeface="Wingdings" charset="2"/>
              <a:buChar char="Ø"/>
            </a:pPr>
            <a:r>
              <a:rPr lang="es-ES" dirty="0" smtClean="0"/>
              <a:t>DISTANCIAMIENTO SOCIAL (1 METRO MIN.)</a:t>
            </a:r>
          </a:p>
          <a:p>
            <a:pPr algn="ctr">
              <a:buFont typeface="Wingdings" charset="2"/>
              <a:buChar char="Ø"/>
            </a:pPr>
            <a:r>
              <a:rPr lang="es-ES" dirty="0" smtClean="0"/>
              <a:t>CARTELES – IMÁGENES QUE AYUDEN A LOS NIÑOS Y NIÑAS A EJECUTAR LA RUTINA.</a:t>
            </a:r>
          </a:p>
          <a:p>
            <a:pPr algn="just"/>
            <a:r>
              <a:rPr lang="es-ES" sz="1600" dirty="0" smtClean="0"/>
              <a:t>en CASO DE RECEPCIÓN DE ALUMNOS QUE SE TRASLADAN En furgón escolar, EL PERSONAL DE TURNO (2 personas) UTILIZARÁ GUANTES PARA RECIBIRLOS DESDE EL TRANSPORTE Y AYUDARLOS A UBICARLOS EN ZONA DEMARCADA EN EL PISO DE LA ESCUELA, CON LA FINALIDAD DE RESPETAR DISTANCIA SOCIAL, REALIZAR PROCESO DE HIGENIZACIÓN Y  SER TRASLADADOS A SUS SALAS, EN GRUPO NO SUPERIOR A 5 niños y niñas. Mantener la precaución de uso continuo de alcohol gel.</a:t>
            </a:r>
          </a:p>
          <a:p>
            <a:endParaRPr lang="es-ES_tradnl" dirty="0"/>
          </a:p>
        </p:txBody>
      </p:sp>
    </p:spTree>
    <p:extLst>
      <p:ext uri="{BB962C8B-B14F-4D97-AF65-F5344CB8AC3E}">
        <p14:creationId xmlns:p14="http://schemas.microsoft.com/office/powerpoint/2010/main" val="131793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23528" y="481236"/>
            <a:ext cx="8496944" cy="4536504"/>
          </a:xfrm>
        </p:spPr>
        <p:txBody>
          <a:bodyPr/>
          <a:lstStyle/>
          <a:p>
            <a:r>
              <a:rPr lang="es-ES_tradnl" dirty="0" smtClean="0"/>
              <a:t>Los apoderados que lleven a sus hijos(AS) , NO PODR</a:t>
            </a:r>
            <a:r>
              <a:rPr lang="es-ES" dirty="0" smtClean="0"/>
              <a:t>ÁN ENTREGAR DIRECTAMENTE A A LOS NIÑOS Y NIÑAS EN SUS SALAS. dEBERÁN DEJARLOS CON LAS ENCARGADAS EN RECEPCIÓN, QUIENES REALIZARÁN PROCESO PARA INGRESAR Y TRASLADARÁN A LAS RESPECTIVAS SALAS.</a:t>
            </a:r>
          </a:p>
          <a:p>
            <a:r>
              <a:rPr lang="es-ES" dirty="0" smtClean="0"/>
              <a:t>excepcionalmente EN PERIODO DE ADAPTACIÓN, EL APODERADO PUEDE INGRESAR </a:t>
            </a:r>
            <a:r>
              <a:rPr lang="es-ES" dirty="0"/>
              <a:t> </a:t>
            </a:r>
            <a:r>
              <a:rPr lang="es-ES" dirty="0" smtClean="0"/>
              <a:t>POR CORTO  PERIODO  DE TIEMPO SI EL BIENESTAR DEL ALUMNO SE ENCUENTRA AFECTADO (llanto excesivo) .PREVIA A ESTA AUTORIZACIÓN DEBE  COMPLETAR FICHA DE INGRESO PREGUNTAS COVID.</a:t>
            </a:r>
          </a:p>
          <a:p>
            <a:r>
              <a:rPr lang="es-ES" dirty="0" smtClean="0"/>
              <a:t>SE ENTREGARÁN MASCARILLAS A </a:t>
            </a:r>
            <a:r>
              <a:rPr lang="es-ES" dirty="0" smtClean="0"/>
              <a:t>AQUELLOS </a:t>
            </a:r>
            <a:r>
              <a:rPr lang="es-ES" dirty="0" smtClean="0"/>
              <a:t>ALUMNOS Y ALUMNAS QUE NO  CUENTEN CON UNA.</a:t>
            </a:r>
          </a:p>
          <a:p>
            <a:r>
              <a:rPr lang="es-ES" dirty="0" smtClean="0"/>
              <a:t>CADA EDUCADORA RECIBIRÁ A SUS ALUMNOS Y VERIFICARA DESINFECCIÓN DE PERTENENCIAS DE ALUMNOS(BOLSOS) Y UBICACIÓN RESPECTIVA.</a:t>
            </a:r>
          </a:p>
          <a:p>
            <a:r>
              <a:rPr lang="es-ES" dirty="0" smtClean="0"/>
              <a:t>EL DELANTAL ES DE USO OBLIGATORIO Y SE QUEDARÁ DURANTE LA SEMANA EN LA SALA DE CLASES.</a:t>
            </a:r>
            <a:endParaRPr lang="es-ES_tradnl" dirty="0"/>
          </a:p>
        </p:txBody>
      </p:sp>
    </p:spTree>
    <p:extLst>
      <p:ext uri="{BB962C8B-B14F-4D97-AF65-F5344CB8AC3E}">
        <p14:creationId xmlns:p14="http://schemas.microsoft.com/office/powerpoint/2010/main" val="120438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11560" y="985292"/>
            <a:ext cx="7772870" cy="3960440"/>
          </a:xfrm>
        </p:spPr>
        <p:txBody>
          <a:bodyPr>
            <a:normAutofit/>
          </a:bodyPr>
          <a:lstStyle/>
          <a:p>
            <a:pPr algn="just"/>
            <a:r>
              <a:rPr lang="es-ES_tradnl" dirty="0" smtClean="0"/>
              <a:t>EDUCADORA A CARGO DEBE GARANTIZAR LAVADO DE MANOS DE LOS NIÑOS Y NIÑAS ANTES DE DESPEDIRLOS A LA HORA DE SALIDA.</a:t>
            </a:r>
          </a:p>
          <a:p>
            <a:pPr algn="just"/>
            <a:r>
              <a:rPr lang="es-ES_tradnl" dirty="0" smtClean="0"/>
              <a:t>LOS NIÑOS  Y NIÑAS SER</a:t>
            </a:r>
            <a:r>
              <a:rPr lang="es-ES" dirty="0" smtClean="0"/>
              <a:t>ÁN RETIRADOS DESDE LAS SALAS EN GRUPO NO SUPERIOR A 5 ALUMNOS, PARA GARANTIZAR DISTANCIA SOCIAL  Y EVITAR AGLOMERACIONES EN TRANSPORTE ESCOLAR.</a:t>
            </a:r>
            <a:endParaRPr lang="es-ES_tradnl" dirty="0" smtClean="0"/>
          </a:p>
          <a:p>
            <a:pPr algn="just"/>
            <a:endParaRPr lang="es-ES_tradnl" dirty="0"/>
          </a:p>
          <a:p>
            <a:pPr algn="just"/>
            <a:r>
              <a:rPr lang="es-ES_tradnl" dirty="0" smtClean="0"/>
              <a:t>LA INFORMACI</a:t>
            </a:r>
            <a:r>
              <a:rPr lang="es-ES" dirty="0" smtClean="0"/>
              <a:t>ÓN DE PROTOCOLOS SE DARÁ A CONOCER POR MEDIO DE CHARLAS VIRTUALES, FOLLETOS, Página WEB INSTITUCIONAL, CON LA FINALIDAD DE SOCIALIZAR A LA COMUNIDAD EDUCATIVA.</a:t>
            </a:r>
            <a:endParaRPr lang="es-ES_tradnl" dirty="0"/>
          </a:p>
          <a:p>
            <a:endParaRPr lang="es-ES_tradnl" dirty="0" smtClean="0"/>
          </a:p>
          <a:p>
            <a:pPr marL="0" indent="0" algn="ctr">
              <a:buNone/>
            </a:pPr>
            <a:r>
              <a:rPr lang="es-ES_tradnl" sz="2400" b="1" dirty="0" smtClean="0"/>
              <a:t>“RESPETARNOS, ES CUIDARNOS ENTRE TODOS”.</a:t>
            </a:r>
            <a:endParaRPr lang="es-ES" sz="2400" b="1" dirty="0" smtClean="0"/>
          </a:p>
        </p:txBody>
      </p:sp>
    </p:spTree>
    <p:extLst>
      <p:ext uri="{BB962C8B-B14F-4D97-AF65-F5344CB8AC3E}">
        <p14:creationId xmlns:p14="http://schemas.microsoft.com/office/powerpoint/2010/main" val="145810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0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339752" y="456826"/>
            <a:ext cx="5173412" cy="1361647"/>
          </a:xfrm>
        </p:spPr>
        <p:txBody>
          <a:bodyPr>
            <a:normAutofit/>
          </a:bodyPr>
          <a:lstStyle/>
          <a:p>
            <a:pPr marL="0" indent="0" algn="ctr">
              <a:buNone/>
            </a:pPr>
            <a:r>
              <a:rPr lang="es-CL" sz="2000" b="1" u="sng" dirty="0"/>
              <a:t>PROTOCOLO N° </a:t>
            </a:r>
            <a:r>
              <a:rPr lang="es-CL" sz="2000" b="1" u="sng" dirty="0" smtClean="0"/>
              <a:t>3</a:t>
            </a:r>
            <a:r>
              <a:rPr lang="es-CL" sz="1600" b="1" u="sng" dirty="0"/>
              <a:t/>
            </a:r>
            <a:br>
              <a:rPr lang="es-CL" sz="1600" b="1" u="sng" dirty="0"/>
            </a:br>
            <a:r>
              <a:rPr lang="es-CL" sz="2000" b="1" u="sng" dirty="0"/>
              <a:t/>
            </a:r>
            <a:br>
              <a:rPr lang="es-CL" sz="2000" b="1" u="sng" dirty="0"/>
            </a:br>
            <a:r>
              <a:rPr lang="es-CL" sz="2000" b="1" dirty="0"/>
              <a:t>RUTINA DE </a:t>
            </a:r>
            <a:r>
              <a:rPr lang="es-CL" sz="2000" b="1" dirty="0" smtClean="0"/>
              <a:t>alimentaci</a:t>
            </a:r>
            <a:r>
              <a:rPr lang="es-ES" sz="2000" b="1" dirty="0" smtClean="0"/>
              <a:t>ón</a:t>
            </a:r>
          </a:p>
          <a:p>
            <a:pPr algn="ctr"/>
            <a:endParaRPr lang="es-ES" sz="2000" b="1" dirty="0"/>
          </a:p>
          <a:p>
            <a:pPr algn="ctr"/>
            <a:endParaRPr lang="es-ES" sz="1600" b="1" dirty="0" smtClean="0"/>
          </a:p>
        </p:txBody>
      </p:sp>
      <p:pic>
        <p:nvPicPr>
          <p:cNvPr id="2050" name="Picture 2" descr="log de imágenes: Niños con comida, imágenes y dibu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522" y="1847378"/>
            <a:ext cx="3419872" cy="241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3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0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67544" y="625252"/>
            <a:ext cx="8060902" cy="4248472"/>
          </a:xfrm>
        </p:spPr>
        <p:txBody>
          <a:bodyPr>
            <a:normAutofit fontScale="85000" lnSpcReduction="20000"/>
          </a:bodyPr>
          <a:lstStyle/>
          <a:p>
            <a:pPr marL="0" indent="0">
              <a:buNone/>
            </a:pPr>
            <a:r>
              <a:rPr lang="es-ES" dirty="0" smtClean="0"/>
              <a:t> </a:t>
            </a:r>
            <a:r>
              <a:rPr lang="es-CL" sz="1600" b="1" u="sng" dirty="0"/>
              <a:t>Bloque de </a:t>
            </a:r>
            <a:r>
              <a:rPr lang="es-CL" sz="1600" b="1" u="sng" dirty="0" smtClean="0"/>
              <a:t>alimentaci</a:t>
            </a:r>
            <a:r>
              <a:rPr lang="es-ES" sz="1600" b="1" u="sng" dirty="0" smtClean="0"/>
              <a:t>ón</a:t>
            </a:r>
            <a:r>
              <a:rPr lang="es-CL" sz="1600" b="1" u="sng" dirty="0" smtClean="0"/>
              <a:t>:</a:t>
            </a:r>
            <a:r>
              <a:rPr lang="es-CL" sz="1600" dirty="0"/>
              <a:t> </a:t>
            </a:r>
            <a:endParaRPr lang="es-ES" sz="1600" dirty="0"/>
          </a:p>
          <a:p>
            <a:r>
              <a:rPr lang="es-CL" sz="1600" dirty="0" smtClean="0"/>
              <a:t>Acorde  a la </a:t>
            </a:r>
            <a:r>
              <a:rPr lang="es-CL" sz="1600" dirty="0"/>
              <a:t>planificación de </a:t>
            </a:r>
            <a:r>
              <a:rPr lang="es-CL" sz="1600" dirty="0" smtClean="0"/>
              <a:t>colaci</a:t>
            </a:r>
            <a:r>
              <a:rPr lang="es-ES" sz="1600" dirty="0" smtClean="0"/>
              <a:t>ÓN</a:t>
            </a:r>
            <a:r>
              <a:rPr lang="es-CL" sz="1600" dirty="0" smtClean="0"/>
              <a:t>, </a:t>
            </a:r>
            <a:r>
              <a:rPr lang="es-CL" sz="1600" dirty="0"/>
              <a:t>dentro de la sala de clases o patio de la escuela, respetando distancia social y la ejecuci</a:t>
            </a:r>
            <a:r>
              <a:rPr lang="es-ES" sz="1600" dirty="0"/>
              <a:t>ón  de una adecuada</a:t>
            </a:r>
            <a:r>
              <a:rPr lang="es-CL" sz="1600" dirty="0"/>
              <a:t> higiene de manos</a:t>
            </a:r>
            <a:r>
              <a:rPr lang="es-CL" sz="1600" dirty="0" smtClean="0"/>
              <a:t>.</a:t>
            </a:r>
            <a:endParaRPr lang="es-ES" sz="1600" dirty="0"/>
          </a:p>
          <a:p>
            <a:pPr lvl="0"/>
            <a:r>
              <a:rPr lang="es-CL" sz="1600" dirty="0"/>
              <a:t>se contará con dispensadores de alcohol gel para el uso de los estudiantes antes de </a:t>
            </a:r>
            <a:r>
              <a:rPr lang="es-ES" sz="1600" dirty="0"/>
              <a:t>SU ALIMENTACIÓN</a:t>
            </a:r>
            <a:r>
              <a:rPr lang="es-ES" sz="1600" dirty="0" smtClean="0"/>
              <a:t>.</a:t>
            </a:r>
            <a:endParaRPr lang="es-ES" sz="1600" dirty="0"/>
          </a:p>
          <a:p>
            <a:pPr lvl="0"/>
            <a:r>
              <a:rPr lang="es-CL" sz="1600" dirty="0"/>
              <a:t> el personal controlar</a:t>
            </a:r>
            <a:r>
              <a:rPr lang="es-ES" sz="1600" dirty="0"/>
              <a:t>Á</a:t>
            </a:r>
            <a:r>
              <a:rPr lang="es-CL" sz="1600" dirty="0"/>
              <a:t> la seguridad y el cumplimiento de todas las medidas de prevención establecidas por el </a:t>
            </a:r>
            <a:r>
              <a:rPr lang="es-CL" sz="1600" dirty="0" smtClean="0"/>
              <a:t>Establecimiento (higiene y distanciamiento )</a:t>
            </a:r>
          </a:p>
          <a:p>
            <a:r>
              <a:rPr lang="es-ES" dirty="0"/>
              <a:t>CADA NIÑO Y NIÑA </a:t>
            </a:r>
            <a:r>
              <a:rPr lang="es-ES" dirty="0" smtClean="0"/>
              <a:t>podrá</a:t>
            </a:r>
            <a:r>
              <a:rPr lang="es-ES" dirty="0" smtClean="0"/>
              <a:t> </a:t>
            </a:r>
            <a:r>
              <a:rPr lang="es-ES" dirty="0"/>
              <a:t>PORTAR Una bolsa de género con  UNA BOTELLA PLÁSTICA DE AGUA y su colación en envases, evitar elementos que otra persona pueda manipular (frutas  para lavar o pelar) </a:t>
            </a:r>
            <a:r>
              <a:rPr lang="es-ES" dirty="0" smtClean="0"/>
              <a:t>.</a:t>
            </a:r>
          </a:p>
          <a:p>
            <a:r>
              <a:rPr lang="es-ES" dirty="0" smtClean="0"/>
              <a:t>Personal debe Supervisar y evitar intercambio de alimentos y utensilios .</a:t>
            </a:r>
          </a:p>
          <a:p>
            <a:r>
              <a:rPr lang="es-ES" sz="1600" dirty="0" smtClean="0"/>
              <a:t>Respetar instructivos publicados por </a:t>
            </a:r>
            <a:r>
              <a:rPr lang="es-ES" sz="1600" dirty="0" err="1" smtClean="0"/>
              <a:t>juaneb</a:t>
            </a:r>
            <a:r>
              <a:rPr lang="es-ES" sz="1600" dirty="0"/>
              <a:t> </a:t>
            </a:r>
            <a:r>
              <a:rPr lang="es-ES" sz="1600" dirty="0" smtClean="0"/>
              <a:t>, se mantiene servicio de canastas, hasta nuevo aviso</a:t>
            </a:r>
          </a:p>
          <a:p>
            <a:pPr marL="0" indent="0" algn="ctr">
              <a:buNone/>
            </a:pPr>
            <a:r>
              <a:rPr lang="es-ES" sz="1700" b="1" dirty="0" smtClean="0"/>
              <a:t>G</a:t>
            </a:r>
            <a:r>
              <a:rPr lang="es-CL" sz="1700" b="1" dirty="0" smtClean="0"/>
              <a:t>arantizar  </a:t>
            </a:r>
            <a:r>
              <a:rPr lang="es-CL" sz="1700" b="1" dirty="0"/>
              <a:t>distanciamiento ,  ventilación necesaria y </a:t>
            </a:r>
            <a:r>
              <a:rPr lang="es-CL" sz="1700" b="1" dirty="0" smtClean="0"/>
              <a:t> </a:t>
            </a:r>
            <a:r>
              <a:rPr lang="es-CL" sz="1700" b="1" dirty="0"/>
              <a:t>limpieza -desinfección como pilares fundamentales permanentes.</a:t>
            </a:r>
            <a:endParaRPr lang="es-ES" sz="1700" b="1" dirty="0"/>
          </a:p>
          <a:p>
            <a:endParaRPr lang="es-ES" dirty="0"/>
          </a:p>
          <a:p>
            <a:pPr lvl="0"/>
            <a:endParaRPr lang="es-ES_tradnl" dirty="0"/>
          </a:p>
        </p:txBody>
      </p:sp>
    </p:spTree>
    <p:extLst>
      <p:ext uri="{BB962C8B-B14F-4D97-AF65-F5344CB8AC3E}">
        <p14:creationId xmlns:p14="http://schemas.microsoft.com/office/powerpoint/2010/main" val="33077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3568" y="1129308"/>
            <a:ext cx="7772870" cy="2853423"/>
          </a:xfrm>
        </p:spPr>
        <p:txBody>
          <a:bodyPr/>
          <a:lstStyle/>
          <a:p>
            <a:pPr marL="0" indent="0" algn="ctr">
              <a:buNone/>
            </a:pPr>
            <a:r>
              <a:rPr lang="es-CL" sz="1600" b="1" u="sng" dirty="0"/>
              <a:t>PROTOCOLO N° </a:t>
            </a:r>
            <a:r>
              <a:rPr lang="es-CL" sz="1600" b="1" u="sng" dirty="0" smtClean="0"/>
              <a:t>4</a:t>
            </a:r>
            <a:r>
              <a:rPr lang="es-CL" sz="1200" b="1" u="sng" dirty="0"/>
              <a:t/>
            </a:r>
            <a:br>
              <a:rPr lang="es-CL" sz="1200" b="1" u="sng" dirty="0"/>
            </a:br>
            <a:r>
              <a:rPr lang="es-CL" sz="1600" b="1" u="sng" dirty="0"/>
              <a:t/>
            </a:r>
            <a:br>
              <a:rPr lang="es-CL" sz="1600" b="1" u="sng" dirty="0"/>
            </a:br>
            <a:r>
              <a:rPr lang="es-CL" sz="1600" b="1" dirty="0"/>
              <a:t>RUTINA DE </a:t>
            </a:r>
            <a:r>
              <a:rPr lang="es-ES" sz="1600" b="1" dirty="0" smtClean="0"/>
              <a:t>recreos</a:t>
            </a:r>
            <a:endParaRPr lang="es-ES" sz="1600" b="1" dirty="0"/>
          </a:p>
          <a:p>
            <a:endParaRPr lang="es-ES_tradnl" dirty="0"/>
          </a:p>
        </p:txBody>
      </p:sp>
      <p:pic>
        <p:nvPicPr>
          <p:cNvPr id="3074" name="Picture 2" descr="n videojuego gratis sobre el Covid-19 enseña a los niños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152" y="2209428"/>
            <a:ext cx="3975079" cy="213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3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55576" y="409228"/>
            <a:ext cx="7772870" cy="4896544"/>
          </a:xfrm>
        </p:spPr>
        <p:txBody>
          <a:bodyPr>
            <a:normAutofit fontScale="47500" lnSpcReduction="20000"/>
          </a:bodyPr>
          <a:lstStyle/>
          <a:p>
            <a:pPr defTabSz="914400">
              <a:lnSpc>
                <a:spcPct val="100000"/>
              </a:lnSpc>
              <a:spcBef>
                <a:spcPts val="0"/>
              </a:spcBef>
              <a:buClrTx/>
            </a:pPr>
            <a:r>
              <a:rPr lang="es-ES_tradnl" sz="2900" dirty="0" smtClean="0"/>
              <a:t>Los recreos ser</a:t>
            </a:r>
            <a:r>
              <a:rPr lang="es-ES" sz="2900" dirty="0" err="1" smtClean="0"/>
              <a:t>án</a:t>
            </a:r>
            <a:r>
              <a:rPr lang="es-ES" sz="2900" dirty="0" smtClean="0"/>
              <a:t> diferenciados por niveles: MEDIO MAYOR, TRANSICIÓN (</a:t>
            </a:r>
            <a:r>
              <a:rPr lang="es-ES" sz="2900" dirty="0" err="1" smtClean="0"/>
              <a:t>prekinder</a:t>
            </a:r>
            <a:r>
              <a:rPr lang="es-ES" sz="2900" dirty="0" smtClean="0"/>
              <a:t> y </a:t>
            </a:r>
            <a:r>
              <a:rPr lang="es-ES" sz="2900" dirty="0" err="1" smtClean="0"/>
              <a:t>kinder</a:t>
            </a:r>
            <a:r>
              <a:rPr lang="es-ES" sz="2900" dirty="0" smtClean="0"/>
              <a:t>).</a:t>
            </a:r>
          </a:p>
          <a:p>
            <a:pPr defTabSz="914400">
              <a:lnSpc>
                <a:spcPct val="100000"/>
              </a:lnSpc>
              <a:spcBef>
                <a:spcPts val="0"/>
              </a:spcBef>
              <a:buClrTx/>
            </a:pPr>
            <a:endParaRPr lang="es-ES" sz="2900" dirty="0" smtClean="0"/>
          </a:p>
          <a:p>
            <a:pPr defTabSz="914400">
              <a:lnSpc>
                <a:spcPct val="100000"/>
              </a:lnSpc>
              <a:spcBef>
                <a:spcPts val="0"/>
              </a:spcBef>
              <a:buClrTx/>
            </a:pPr>
            <a:r>
              <a:rPr lang="es-ES" sz="2900" dirty="0" smtClean="0"/>
              <a:t>Personal DEL NIVEL,  debe velar por el cumplimiento  de medidas de prevención y autocuidado:</a:t>
            </a:r>
          </a:p>
          <a:p>
            <a:pPr defTabSz="914400">
              <a:lnSpc>
                <a:spcPct val="100000"/>
              </a:lnSpc>
              <a:spcBef>
                <a:spcPts val="0"/>
              </a:spcBef>
              <a:buClrTx/>
            </a:pPr>
            <a:endParaRPr lang="es-ES" sz="2900" dirty="0" smtClean="0"/>
          </a:p>
          <a:p>
            <a:pPr algn="ctr" defTabSz="914400">
              <a:lnSpc>
                <a:spcPct val="160000"/>
              </a:lnSpc>
              <a:spcBef>
                <a:spcPts val="0"/>
              </a:spcBef>
              <a:buClrTx/>
              <a:buFont typeface="Wingdings" charset="2"/>
              <a:buChar char="v"/>
            </a:pPr>
            <a:r>
              <a:rPr lang="es-ES" sz="2900" dirty="0" smtClean="0"/>
              <a:t>ANTES DE SALIR AL PATIO LOS ALUMNOS Y ALUMNAS DEBEN REALIZAR HIEGIENE DE MANOS.</a:t>
            </a:r>
          </a:p>
          <a:p>
            <a:pPr algn="ctr" defTabSz="914400">
              <a:lnSpc>
                <a:spcPct val="160000"/>
              </a:lnSpc>
              <a:spcBef>
                <a:spcPts val="0"/>
              </a:spcBef>
              <a:buClrTx/>
              <a:buFont typeface="Wingdings" charset="2"/>
              <a:buChar char="v"/>
            </a:pPr>
            <a:r>
              <a:rPr lang="es-ES" sz="2900" dirty="0" smtClean="0"/>
              <a:t>USO OBLIGATORIO DE MASCARILLA.</a:t>
            </a:r>
          </a:p>
          <a:p>
            <a:pPr algn="ctr" defTabSz="914400">
              <a:lnSpc>
                <a:spcPct val="160000"/>
              </a:lnSpc>
              <a:spcBef>
                <a:spcPts val="0"/>
              </a:spcBef>
              <a:buClrTx/>
              <a:buFont typeface="Wingdings" charset="2"/>
              <a:buChar char="v"/>
            </a:pPr>
            <a:r>
              <a:rPr lang="es-ES" sz="2900" dirty="0" smtClean="0"/>
              <a:t>EVITAR INTERCAMBIAR OBJETOS.</a:t>
            </a:r>
          </a:p>
          <a:p>
            <a:pPr algn="ctr" defTabSz="914400">
              <a:lnSpc>
                <a:spcPct val="160000"/>
              </a:lnSpc>
              <a:spcBef>
                <a:spcPts val="0"/>
              </a:spcBef>
              <a:buClrTx/>
              <a:buFont typeface="Wingdings" charset="2"/>
              <a:buChar char="v"/>
            </a:pPr>
            <a:r>
              <a:rPr lang="es-ES" sz="2900" dirty="0" smtClean="0"/>
              <a:t>SUSPENDIDOS JUEGOS QUE IMPLIQUEN CONTACTO FISICO, A CAMBIO SE SUGIERE ACTIVIDADES COMO BAILE ENTRETENIDO U OTRO TIPO DE JUEGO QUE RESPETE DISTANCIAMIENTO.</a:t>
            </a:r>
          </a:p>
          <a:p>
            <a:pPr algn="ctr" defTabSz="914400">
              <a:lnSpc>
                <a:spcPct val="160000"/>
              </a:lnSpc>
              <a:spcBef>
                <a:spcPts val="0"/>
              </a:spcBef>
              <a:buClrTx/>
              <a:buFont typeface="Wingdings" charset="2"/>
              <a:buChar char="v"/>
            </a:pPr>
            <a:r>
              <a:rPr lang="es-ES" sz="2900" dirty="0" smtClean="0"/>
              <a:t>SUSPENDIDO EL USO DE PELOTAS en forma grupal</a:t>
            </a:r>
          </a:p>
          <a:p>
            <a:pPr algn="ctr" defTabSz="914400">
              <a:lnSpc>
                <a:spcPct val="160000"/>
              </a:lnSpc>
              <a:spcBef>
                <a:spcPts val="0"/>
              </a:spcBef>
              <a:buClrTx/>
              <a:buFont typeface="Wingdings" charset="2"/>
              <a:buChar char="v"/>
            </a:pPr>
            <a:r>
              <a:rPr lang="es-ES" sz="2900" dirty="0" smtClean="0"/>
              <a:t>Evitar USO DE INSTALACIONES DE JUEGO DE PATIO(PUENTE, CASITA DE MUÑECAS, ELEFANTE, RESBALIN, ETC.)</a:t>
            </a:r>
          </a:p>
          <a:p>
            <a:pPr algn="ctr" defTabSz="914400">
              <a:lnSpc>
                <a:spcPct val="160000"/>
              </a:lnSpc>
              <a:spcBef>
                <a:spcPts val="0"/>
              </a:spcBef>
              <a:buClrTx/>
              <a:buFont typeface="Wingdings" charset="2"/>
              <a:buChar char="v"/>
            </a:pPr>
            <a:r>
              <a:rPr lang="es-ES" sz="2900" dirty="0" smtClean="0"/>
              <a:t>EL USO DE SALA DE BAÑO DEBE SER POR TURNOS, PARA EVITAR AGLOMERACIONES.</a:t>
            </a:r>
          </a:p>
          <a:p>
            <a:pPr algn="ctr" defTabSz="914400">
              <a:lnSpc>
                <a:spcPct val="160000"/>
              </a:lnSpc>
              <a:spcBef>
                <a:spcPts val="0"/>
              </a:spcBef>
              <a:buClrTx/>
              <a:buFont typeface="Wingdings" charset="2"/>
              <a:buChar char="v"/>
            </a:pPr>
            <a:r>
              <a:rPr lang="es-ES" sz="2900" dirty="0" smtClean="0"/>
              <a:t>ANTES DE INGRESAR A LA SALA , UNA VEZ  FINALIZADO EL RECREO, REALIZAR NUEVAMENTE RUTINA DE LAVADO DE MANOS. RESPETANDO TURNO ENTRE LOS CURSOS QUE PARTICIPARON EN EL  BLOQUE.</a:t>
            </a:r>
          </a:p>
          <a:p>
            <a:pPr defTabSz="914400">
              <a:lnSpc>
                <a:spcPct val="100000"/>
              </a:lnSpc>
              <a:spcBef>
                <a:spcPts val="0"/>
              </a:spcBef>
              <a:buClrTx/>
            </a:pPr>
            <a:endParaRPr lang="es-ES" sz="2900" dirty="0" smtClean="0"/>
          </a:p>
          <a:p>
            <a:pPr defTabSz="914400">
              <a:lnSpc>
                <a:spcPct val="100000"/>
              </a:lnSpc>
              <a:spcBef>
                <a:spcPts val="0"/>
              </a:spcBef>
              <a:buClrTx/>
            </a:pPr>
            <a:endParaRPr lang="es-ES" sz="29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s-ES_tradnl" dirty="0"/>
          </a:p>
        </p:txBody>
      </p:sp>
    </p:spTree>
    <p:extLst>
      <p:ext uri="{BB962C8B-B14F-4D97-AF65-F5344CB8AC3E}">
        <p14:creationId xmlns:p14="http://schemas.microsoft.com/office/powerpoint/2010/main" val="93574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92834" y="411672"/>
            <a:ext cx="7772870" cy="4416772"/>
          </a:xfrm>
        </p:spPr>
        <p:txBody>
          <a:bodyPr/>
          <a:lstStyle/>
          <a:p>
            <a:pPr marL="0" indent="0" algn="ctr">
              <a:buNone/>
            </a:pPr>
            <a:r>
              <a:rPr lang="es-CL" sz="1600" b="1" u="sng" dirty="0"/>
              <a:t>PROTOCOLO N° 5</a:t>
            </a:r>
            <a:r>
              <a:rPr lang="es-CL" sz="1200" b="1" u="sng" dirty="0"/>
              <a:t/>
            </a:r>
            <a:br>
              <a:rPr lang="es-CL" sz="1200" b="1" u="sng" dirty="0"/>
            </a:br>
            <a:r>
              <a:rPr lang="es-CL" sz="1600" b="1" u="sng" dirty="0"/>
              <a:t/>
            </a:r>
            <a:br>
              <a:rPr lang="es-CL" sz="1600" b="1" u="sng" dirty="0"/>
            </a:br>
            <a:r>
              <a:rPr lang="es-CL" sz="1600" b="1" dirty="0"/>
              <a:t>RUTINA DE </a:t>
            </a:r>
            <a:r>
              <a:rPr lang="es-ES" sz="1600" b="1" dirty="0" smtClean="0"/>
              <a:t>HIGIENE  Y PRENVENCIÓN EN SALAS</a:t>
            </a:r>
            <a:endParaRPr lang="es-ES" sz="1600" b="1" dirty="0"/>
          </a:p>
        </p:txBody>
      </p:sp>
      <p:pic>
        <p:nvPicPr>
          <p:cNvPr id="4098" name="Picture 2" descr="a gente lucha con el coronavirus (2019-ncov), el personaje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429" y="1921396"/>
            <a:ext cx="463768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05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70C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11560" y="769268"/>
            <a:ext cx="8136904" cy="4392488"/>
          </a:xfrm>
        </p:spPr>
        <p:txBody>
          <a:bodyPr>
            <a:normAutofit lnSpcReduction="10000"/>
          </a:bodyPr>
          <a:lstStyle/>
          <a:p>
            <a:pPr marL="0" indent="0">
              <a:buNone/>
            </a:pPr>
            <a:r>
              <a:rPr lang="es-ES_tradnl" dirty="0" smtClean="0"/>
              <a:t>          DURANTE  BLOQUE DE SALUDO  INICIAL, EDUCADORA Y ASISTENTE  DEBEN REPASAR MEDIDAS DE HIGIENE Y PREVENCI</a:t>
            </a:r>
            <a:r>
              <a:rPr lang="es-ES" dirty="0" smtClean="0"/>
              <a:t>ÓN A  CUMPLIR, LAS CUALES DEBEN ESTAR CLARAMENTE DEFINIDAS EN  PLANIFICACIONES DEL NIVEL:</a:t>
            </a:r>
          </a:p>
          <a:p>
            <a:pPr algn="ctr">
              <a:buFont typeface="Wingdings" charset="2"/>
              <a:buChar char="Ø"/>
            </a:pPr>
            <a:r>
              <a:rPr lang="es-ES" dirty="0" smtClean="0"/>
              <a:t>Uso permanente de mascarillas</a:t>
            </a:r>
          </a:p>
          <a:p>
            <a:pPr algn="ctr">
              <a:buFont typeface="Wingdings" charset="2"/>
              <a:buChar char="Ø"/>
            </a:pPr>
            <a:r>
              <a:rPr lang="es-ES" dirty="0" smtClean="0"/>
              <a:t>Lavado frecuente de manos</a:t>
            </a:r>
          </a:p>
          <a:p>
            <a:pPr algn="ctr">
              <a:buFont typeface="Wingdings" charset="2"/>
              <a:buChar char="Ø"/>
            </a:pPr>
            <a:r>
              <a:rPr lang="es-ES" dirty="0" smtClean="0"/>
              <a:t>Rutina de saludo que evite contacto físico(crear saludo en conjunto con los niños, para hacerlos partícipes del cambio)</a:t>
            </a:r>
          </a:p>
          <a:p>
            <a:pPr algn="ctr">
              <a:buFont typeface="Wingdings" charset="2"/>
              <a:buChar char="Ø"/>
            </a:pPr>
            <a:r>
              <a:rPr lang="es-ES" dirty="0" smtClean="0"/>
              <a:t>Recordar importancia de no compartir implementos. Cada alumno debe tener caja, tarro con tapa u otro instrumento que le permita mantener implementos de trabajo de manera independiente: LAPICES, GOMA, TIJERAS, PEGAMENTO, ETC.</a:t>
            </a:r>
            <a:r>
              <a:rPr lang="es-ES" dirty="0"/>
              <a:t> </a:t>
            </a:r>
            <a:endParaRPr lang="es-ES" dirty="0" smtClean="0"/>
          </a:p>
          <a:p>
            <a:pPr algn="ctr">
              <a:buFont typeface="Wingdings" charset="2"/>
              <a:buChar char="Ø"/>
            </a:pPr>
            <a:r>
              <a:rPr lang="es-ES" dirty="0" smtClean="0"/>
              <a:t>libro DE CLASES  Y OTROS MATERIALES DEBEN LIMPIARSE DE MANERA REGULAR DURANTE LA JORNADA.</a:t>
            </a:r>
          </a:p>
          <a:p>
            <a:pPr algn="ctr">
              <a:buFont typeface="Wingdings" charset="2"/>
              <a:buChar char="Ø"/>
            </a:pPr>
            <a:r>
              <a:rPr lang="es-ES" dirty="0" smtClean="0"/>
              <a:t>distribuir ALUMNOS DURANTE LA EJECUCIÓN DE ACTIVIDADES, RESPETANDO DISTANCIAMIENTO.</a:t>
            </a:r>
          </a:p>
          <a:p>
            <a:pPr algn="ctr">
              <a:buFont typeface="Wingdings" charset="2"/>
              <a:buChar char="Ø"/>
            </a:pPr>
            <a:r>
              <a:rPr lang="es-ES" dirty="0" smtClean="0"/>
              <a:t> </a:t>
            </a:r>
            <a:r>
              <a:rPr lang="es-ES" dirty="0"/>
              <a:t>DELANTAL </a:t>
            </a:r>
            <a:r>
              <a:rPr lang="es-ES" dirty="0" smtClean="0"/>
              <a:t> </a:t>
            </a:r>
            <a:r>
              <a:rPr lang="es-ES" dirty="0"/>
              <a:t>DEBE PERMANECER EN SALA DE CLASES AL MOMENTO DE TERMINO DE JORNADA.  </a:t>
            </a:r>
          </a:p>
          <a:p>
            <a:pPr algn="ctr">
              <a:buFont typeface="Wingdings" charset="2"/>
              <a:buChar char="Ø"/>
            </a:pPr>
            <a:endParaRPr lang="es-ES" dirty="0" smtClean="0"/>
          </a:p>
          <a:p>
            <a:pPr algn="ctr">
              <a:buFont typeface="Wingdings" charset="2"/>
              <a:buChar char="Ø"/>
            </a:pPr>
            <a:endParaRPr lang="es-ES" dirty="0" smtClean="0"/>
          </a:p>
          <a:p>
            <a:pPr algn="ctr">
              <a:buFont typeface="Wingdings" charset="2"/>
              <a:buChar char="Ø"/>
            </a:pPr>
            <a:endParaRPr lang="es-ES_tradnl" dirty="0" smtClean="0"/>
          </a:p>
          <a:p>
            <a:endParaRPr lang="es-ES" dirty="0" smtClean="0"/>
          </a:p>
        </p:txBody>
      </p:sp>
    </p:spTree>
    <p:extLst>
      <p:ext uri="{BB962C8B-B14F-4D97-AF65-F5344CB8AC3E}">
        <p14:creationId xmlns:p14="http://schemas.microsoft.com/office/powerpoint/2010/main" val="1978492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67543" y="481236"/>
            <a:ext cx="8219257" cy="4623901"/>
          </a:xfrm>
        </p:spPr>
        <p:txBody>
          <a:bodyPr/>
          <a:lstStyle/>
          <a:p>
            <a:pPr marL="0" indent="0" algn="ctr">
              <a:buNone/>
            </a:pPr>
            <a:endParaRPr lang="es-CL" sz="3900" b="1" u="sng" dirty="0" smtClean="0"/>
          </a:p>
          <a:p>
            <a:pPr marL="0" indent="0" algn="ctr">
              <a:buNone/>
            </a:pPr>
            <a:r>
              <a:rPr lang="es-CL" sz="3900" b="1" u="sng" dirty="0" smtClean="0"/>
              <a:t>PROTOCOLO N°6 </a:t>
            </a:r>
            <a:endParaRPr lang="es-ES" sz="3900" dirty="0"/>
          </a:p>
          <a:p>
            <a:pPr marL="0" indent="0" algn="ctr">
              <a:buNone/>
            </a:pPr>
            <a:r>
              <a:rPr lang="es-CL" sz="2800" b="1" u="sng" dirty="0"/>
              <a:t>SALUD, PREVENCIÓN Y ACTUACIÓN </a:t>
            </a:r>
            <a:endParaRPr lang="es-ES" sz="2800" dirty="0"/>
          </a:p>
          <a:p>
            <a:pPr marL="0" indent="0" algn="ctr">
              <a:buNone/>
            </a:pPr>
            <a:r>
              <a:rPr lang="es-CL" sz="2800" b="1" u="sng" dirty="0"/>
              <a:t>ALERTA </a:t>
            </a:r>
            <a:r>
              <a:rPr lang="es-CL" sz="2800" b="1" u="sng" dirty="0" smtClean="0"/>
              <a:t>SANITARIA  EN </a:t>
            </a:r>
          </a:p>
          <a:p>
            <a:pPr marL="0" indent="0" algn="ctr">
              <a:buNone/>
            </a:pPr>
            <a:r>
              <a:rPr lang="es-CL" sz="2800" b="1" u="sng" dirty="0" smtClean="0"/>
              <a:t>CONTEXT0 COVID 19   </a:t>
            </a:r>
            <a:endParaRPr lang="es-ES" sz="2800" dirty="0"/>
          </a:p>
          <a:p>
            <a:pPr marL="0" indent="0">
              <a:buNone/>
            </a:pPr>
            <a:endParaRPr lang="es-ES" dirty="0"/>
          </a:p>
        </p:txBody>
      </p:sp>
      <p:pic>
        <p:nvPicPr>
          <p:cNvPr id="4" name="Picture 2" descr="Dibujos animados lindo coronavirus, covid-19, tos, propagación d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937620"/>
            <a:ext cx="2885537" cy="1461024"/>
          </a:xfrm>
          <a:prstGeom prst="rect">
            <a:avLst/>
          </a:prstGeom>
          <a:gradFill>
            <a:gsLst>
              <a:gs pos="0">
                <a:srgbClr val="FFFF00"/>
              </a:gs>
              <a:gs pos="100000">
                <a:schemeClr val="bg2">
                  <a:shade val="92000"/>
                  <a:satMod val="170000"/>
                  <a:lumMod val="96000"/>
                </a:schemeClr>
              </a:gs>
            </a:gsLst>
            <a:lin ang="5400000" scaled="0"/>
          </a:gradFill>
          <a:extLst/>
        </p:spPr>
      </p:pic>
    </p:spTree>
    <p:extLst>
      <p:ext uri="{BB962C8B-B14F-4D97-AF65-F5344CB8AC3E}">
        <p14:creationId xmlns:p14="http://schemas.microsoft.com/office/powerpoint/2010/main" val="201205574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97260"/>
            <a:ext cx="7289347" cy="3408942"/>
          </a:xfrm>
          <a:prstGeom prst="rect">
            <a:avLst/>
          </a:prstGeom>
          <a:noFill/>
        </p:spPr>
        <p:txBody>
          <a:bodyPr wrap="square" lIns="84134" tIns="42067" rIns="84134" bIns="42067" rtlCol="0">
            <a:spAutoFit/>
          </a:bodyPr>
          <a:lstStyle/>
          <a:p>
            <a:pPr algn="ctr"/>
            <a:r>
              <a:rPr lang="es-ES" sz="3600" b="1" dirty="0" smtClean="0"/>
              <a:t>PROTOCOLO  </a:t>
            </a:r>
            <a:r>
              <a:rPr lang="es-ES" sz="3600" b="1" dirty="0"/>
              <a:t>DE ASEO</a:t>
            </a:r>
          </a:p>
          <a:p>
            <a:pPr algn="ctr"/>
            <a:r>
              <a:rPr lang="es-ES" sz="3600" b="1" dirty="0"/>
              <a:t> </a:t>
            </a:r>
            <a:r>
              <a:rPr lang="es-ES" sz="3600" b="1" dirty="0" smtClean="0"/>
              <a:t>y </a:t>
            </a:r>
          </a:p>
          <a:p>
            <a:pPr algn="ctr"/>
            <a:r>
              <a:rPr lang="es-ES" sz="3600" b="1" dirty="0" smtClean="0"/>
              <a:t>DESINFECCIÓN  </a:t>
            </a:r>
          </a:p>
          <a:p>
            <a:pPr algn="ctr"/>
            <a:r>
              <a:rPr lang="es-ES" sz="3600" b="1" dirty="0" smtClean="0"/>
              <a:t>ESCOLAR </a:t>
            </a:r>
          </a:p>
          <a:p>
            <a:pPr algn="ctr"/>
            <a:r>
              <a:rPr lang="es-ES" sz="3600" b="1" dirty="0" smtClean="0"/>
              <a:t>EN</a:t>
            </a:r>
            <a:endParaRPr lang="es-ES" sz="3600" b="1" dirty="0"/>
          </a:p>
          <a:p>
            <a:pPr algn="ctr"/>
            <a:r>
              <a:rPr lang="es-ES" sz="3600" b="1" dirty="0"/>
              <a:t>CONTEXTO </a:t>
            </a:r>
            <a:r>
              <a:rPr lang="es-ES" sz="3600" b="1" dirty="0" smtClean="0"/>
              <a:t>COVID 19</a:t>
            </a:r>
            <a:endParaRPr lang="es-ES" sz="3600" b="1" dirty="0"/>
          </a:p>
        </p:txBody>
      </p:sp>
      <p:pic>
        <p:nvPicPr>
          <p:cNvPr id="3" name="Imagen 2" descr="anser | Importancia de la Limpieza y la Desinfección de espacios."/>
          <p:cNvPicPr/>
          <p:nvPr/>
        </p:nvPicPr>
        <p:blipFill rotWithShape="1">
          <a:blip r:embed="rId2">
            <a:extLst>
              <a:ext uri="{28A0092B-C50C-407E-A947-70E740481C1C}">
                <a14:useLocalDpi xmlns:a14="http://schemas.microsoft.com/office/drawing/2010/main" val="0"/>
              </a:ext>
            </a:extLst>
          </a:blip>
          <a:srcRect l="15466" t="8998" r="12534" b="11927"/>
          <a:stretch/>
        </p:blipFill>
        <p:spPr bwMode="auto">
          <a:xfrm>
            <a:off x="6516216" y="1633364"/>
            <a:ext cx="1930524" cy="17281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719354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6375" t="25917" r="1243" b="3895"/>
          <a:stretch/>
        </p:blipFill>
        <p:spPr bwMode="auto">
          <a:xfrm>
            <a:off x="899592" y="625252"/>
            <a:ext cx="7272807" cy="42959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061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1600" b="1" u="sng" dirty="0" smtClean="0"/>
              <a:t>RUTINAS Y ACCIONES DIARIAS EN EL ESTABLECIMIENTO</a:t>
            </a:r>
            <a:endParaRPr lang="es-ES" sz="1600" b="1" u="sng" dirty="0"/>
          </a:p>
        </p:txBody>
      </p:sp>
      <p:sp>
        <p:nvSpPr>
          <p:cNvPr id="8" name="7 Marcador de contenido"/>
          <p:cNvSpPr>
            <a:spLocks noGrp="1"/>
          </p:cNvSpPr>
          <p:nvPr>
            <p:ph sz="quarter" idx="13"/>
          </p:nvPr>
        </p:nvSpPr>
        <p:spPr>
          <a:xfrm>
            <a:off x="685330" y="1561357"/>
            <a:ext cx="7772870" cy="3528392"/>
          </a:xfrm>
        </p:spPr>
        <p:txBody>
          <a:bodyPr>
            <a:normAutofit fontScale="77500" lnSpcReduction="20000"/>
          </a:bodyPr>
          <a:lstStyle/>
          <a:p>
            <a:r>
              <a:rPr lang="es-CL" sz="1600" dirty="0" smtClean="0"/>
              <a:t>aDULTO:  Uso </a:t>
            </a:r>
            <a:r>
              <a:rPr lang="es-CL" sz="1600" dirty="0"/>
              <a:t>obligatorio de mascarilla </a:t>
            </a:r>
            <a:r>
              <a:rPr lang="es-CL" sz="1600" dirty="0" smtClean="0"/>
              <a:t>y  </a:t>
            </a:r>
            <a:r>
              <a:rPr lang="es-CL" sz="1600" dirty="0"/>
              <a:t>protector </a:t>
            </a:r>
            <a:r>
              <a:rPr lang="es-CL" sz="1600" dirty="0" smtClean="0"/>
              <a:t>facial al estar en clases con los niños.</a:t>
            </a:r>
            <a:endParaRPr lang="es-ES" sz="1600" dirty="0"/>
          </a:p>
          <a:p>
            <a:r>
              <a:rPr lang="es-CL" sz="1600" dirty="0" smtClean="0"/>
              <a:t>Control </a:t>
            </a:r>
            <a:r>
              <a:rPr lang="es-CL" sz="1600" dirty="0"/>
              <a:t>de temperatura al </a:t>
            </a:r>
            <a:r>
              <a:rPr lang="es-ES" sz="1600" dirty="0" smtClean="0"/>
              <a:t>ingresar al establecimiento (no superior a 37.8º)</a:t>
            </a:r>
          </a:p>
          <a:p>
            <a:r>
              <a:rPr lang="es-ES" sz="1600" dirty="0" smtClean="0"/>
              <a:t>Realizar limpieza del calzado al ingresar.</a:t>
            </a:r>
            <a:endParaRPr lang="es-ES" sz="1600" dirty="0"/>
          </a:p>
          <a:p>
            <a:pPr lvl="0"/>
            <a:r>
              <a:rPr lang="es-CL" sz="1600" dirty="0"/>
              <a:t>Uso de alcohol gel obligatorio para ingresar al establecimiento.</a:t>
            </a:r>
            <a:endParaRPr lang="es-ES" sz="1600" dirty="0"/>
          </a:p>
          <a:p>
            <a:r>
              <a:rPr lang="es-CL" sz="1600" dirty="0" smtClean="0"/>
              <a:t>Si </a:t>
            </a:r>
            <a:r>
              <a:rPr lang="es-CL" sz="1600" dirty="0"/>
              <a:t>cumple con el control y realiza ingreso deberá dar cumplimiento a las medidas preventivas </a:t>
            </a:r>
            <a:r>
              <a:rPr lang="es-CL" sz="1600" dirty="0" smtClean="0"/>
              <a:t>establecidas </a:t>
            </a:r>
            <a:r>
              <a:rPr lang="es-CL" sz="1600" dirty="0"/>
              <a:t>dentro del establecimiento.</a:t>
            </a:r>
            <a:endParaRPr lang="es-ES" sz="1600" dirty="0"/>
          </a:p>
          <a:p>
            <a:r>
              <a:rPr lang="es-CL" sz="1600" dirty="0" smtClean="0"/>
              <a:t>Lavado </a:t>
            </a:r>
            <a:r>
              <a:rPr lang="es-CL" sz="1600" dirty="0"/>
              <a:t>de manos con agua y jabón antes de entrar a sala de </a:t>
            </a:r>
            <a:r>
              <a:rPr lang="es-CL" sz="1600" dirty="0" smtClean="0"/>
              <a:t>clases</a:t>
            </a:r>
            <a:r>
              <a:rPr lang="es-CL" sz="1600" dirty="0"/>
              <a:t> </a:t>
            </a:r>
            <a:r>
              <a:rPr lang="es-CL" sz="1600" dirty="0" smtClean="0"/>
              <a:t> (debe </a:t>
            </a:r>
            <a:r>
              <a:rPr lang="es-CL" sz="1600" dirty="0"/>
              <a:t>ser supervisado </a:t>
            </a:r>
            <a:r>
              <a:rPr lang="es-CL" sz="1600" dirty="0" smtClean="0"/>
              <a:t>educadora o  </a:t>
            </a:r>
            <a:r>
              <a:rPr lang="es-CL" sz="1600" dirty="0"/>
              <a:t>asistente de aula) </a:t>
            </a:r>
            <a:endParaRPr lang="es-ES" sz="1600" dirty="0"/>
          </a:p>
          <a:p>
            <a:r>
              <a:rPr lang="es-CL" sz="1600" dirty="0" smtClean="0"/>
              <a:t>Dejar </a:t>
            </a:r>
            <a:r>
              <a:rPr lang="es-CL" sz="1600" dirty="0"/>
              <a:t>mochilas y loncheras en lugares destinados para esto, con la idea de resguardar la propagación de contagio.</a:t>
            </a:r>
            <a:endParaRPr lang="es-ES" sz="1600" dirty="0"/>
          </a:p>
          <a:p>
            <a:r>
              <a:rPr lang="es-CL" sz="1600" dirty="0" smtClean="0"/>
              <a:t>Los </a:t>
            </a:r>
            <a:r>
              <a:rPr lang="es-CL" sz="1600" dirty="0"/>
              <a:t>espacios para atender apoderados </a:t>
            </a:r>
            <a:r>
              <a:rPr lang="es-CL" sz="1600" dirty="0" smtClean="0"/>
              <a:t>(EN CASO EXCEPCIONAL ) deben </a:t>
            </a:r>
            <a:r>
              <a:rPr lang="es-CL" sz="1600" dirty="0"/>
              <a:t>ser distribuidos con anterioridad asegurando la delimitación de las </a:t>
            </a:r>
            <a:r>
              <a:rPr lang="es-CL" sz="1600" dirty="0" smtClean="0"/>
              <a:t>distancias </a:t>
            </a:r>
            <a:r>
              <a:rPr lang="es-CL" sz="1600" b="1" dirty="0" smtClean="0"/>
              <a:t> </a:t>
            </a:r>
            <a:r>
              <a:rPr lang="es-CL" sz="1600" b="1" dirty="0"/>
              <a:t>(1</a:t>
            </a:r>
            <a:r>
              <a:rPr lang="es-CL" sz="1600" b="1" dirty="0" smtClean="0"/>
              <a:t>, metro).</a:t>
            </a:r>
            <a:endParaRPr lang="es-ES" sz="1600" b="1" dirty="0"/>
          </a:p>
          <a:p>
            <a:pPr marL="0" indent="0">
              <a:buNone/>
            </a:pPr>
            <a:endParaRPr lang="es-ES" dirty="0"/>
          </a:p>
        </p:txBody>
      </p:sp>
    </p:spTree>
    <p:extLst>
      <p:ext uri="{BB962C8B-B14F-4D97-AF65-F5344CB8AC3E}">
        <p14:creationId xmlns:p14="http://schemas.microsoft.com/office/powerpoint/2010/main" val="222727276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5" name="Rectángulo 4"/>
          <p:cNvSpPr/>
          <p:nvPr/>
        </p:nvSpPr>
        <p:spPr>
          <a:xfrm>
            <a:off x="1043608" y="718453"/>
            <a:ext cx="7272808" cy="3754874"/>
          </a:xfrm>
          <a:prstGeom prst="rect">
            <a:avLst/>
          </a:prstGeom>
        </p:spPr>
        <p:txBody>
          <a:bodyPr wrap="square">
            <a:spAutoFit/>
          </a:bodyPr>
          <a:lstStyle/>
          <a:p>
            <a:pPr algn="ctr"/>
            <a:r>
              <a:rPr lang="es-ES" b="1" dirty="0"/>
              <a:t>DISTINCIÓN ENTRE CASO PROBABLE Y CASO </a:t>
            </a:r>
            <a:r>
              <a:rPr lang="es-ES" b="1" dirty="0" smtClean="0"/>
              <a:t>CONFIRMADO:</a:t>
            </a:r>
          </a:p>
          <a:p>
            <a:pPr algn="ctr"/>
            <a:endParaRPr lang="es-ES" b="1" dirty="0"/>
          </a:p>
          <a:p>
            <a:endParaRPr lang="es-ES" b="1" dirty="0"/>
          </a:p>
          <a:p>
            <a:pPr marL="285750" lvl="0" indent="-285750">
              <a:buFont typeface="Arial" charset="0"/>
              <a:buChar char="•"/>
            </a:pPr>
            <a:r>
              <a:rPr lang="es-CL" b="1" u="sng" dirty="0"/>
              <a:t>Caso Probable:</a:t>
            </a:r>
            <a:endParaRPr lang="es-ES" b="1" u="sng" dirty="0"/>
          </a:p>
          <a:p>
            <a:pPr lvl="0"/>
            <a:r>
              <a:rPr lang="es-CL" dirty="0"/>
              <a:t>  </a:t>
            </a:r>
            <a:r>
              <a:rPr lang="es-CL" sz="1600" dirty="0" smtClean="0"/>
              <a:t>CASO SOSPECHOSO EN QUE EL ANÁLISIS DE LABORATORIO    POR PCR PARA COVID-19 RESULTÓ NO CONCLUYENTE.</a:t>
            </a:r>
          </a:p>
          <a:p>
            <a:pPr lvl="0"/>
            <a:endParaRPr lang="es-ES" dirty="0"/>
          </a:p>
          <a:p>
            <a:pPr marL="285750" lvl="0" indent="-285750">
              <a:buFont typeface="Arial" charset="0"/>
              <a:buChar char="•"/>
            </a:pPr>
            <a:r>
              <a:rPr lang="es-CL" b="1" u="sng" dirty="0"/>
              <a:t>Caso Confirmado</a:t>
            </a:r>
            <a:r>
              <a:rPr lang="es-CL" u="sng" dirty="0"/>
              <a:t>:</a:t>
            </a:r>
            <a:endParaRPr lang="es-ES" u="sng" dirty="0"/>
          </a:p>
          <a:p>
            <a:pPr lvl="0"/>
            <a:r>
              <a:rPr lang="es-CL" sz="1600" dirty="0" smtClean="0"/>
              <a:t>CASO SOSPECHOSO EN EL QUE LA PRUEBA ESPECÍFICA PARA COVID -19 RESULTÓ “POSITIVO”.</a:t>
            </a:r>
            <a:endParaRPr lang="es-ES" sz="1600" dirty="0" smtClean="0"/>
          </a:p>
          <a:p>
            <a:r>
              <a:rPr lang="es-CL" sz="1600" dirty="0" smtClean="0"/>
              <a:t> </a:t>
            </a:r>
            <a:endParaRPr lang="es-ES" sz="1600" dirty="0" smtClean="0"/>
          </a:p>
          <a:p>
            <a:pPr algn="ctr"/>
            <a:r>
              <a:rPr lang="es-CL" b="1" dirty="0"/>
              <a:t> </a:t>
            </a:r>
            <a:endParaRPr lang="es-ES" dirty="0"/>
          </a:p>
          <a:p>
            <a:pPr lvl="0" algn="ctr"/>
            <a:r>
              <a:rPr lang="es-CL" b="1" dirty="0"/>
              <a:t>EN CUALQUIERA DE LOS CASOS </a:t>
            </a:r>
            <a:r>
              <a:rPr lang="es-CL" b="1" dirty="0" smtClean="0"/>
              <a:t>SOSPECHOSO </a:t>
            </a:r>
            <a:r>
              <a:rPr lang="es-CL" b="1" dirty="0"/>
              <a:t>PROBABLE O CONFIRMADO EL </a:t>
            </a:r>
            <a:r>
              <a:rPr lang="es-CL" b="1" dirty="0" smtClean="0"/>
              <a:t>APODERADO </a:t>
            </a:r>
            <a:r>
              <a:rPr lang="es-CL" b="1" dirty="0"/>
              <a:t>DEBERA DAR AVISO AL ESTABLECIMIENTO.</a:t>
            </a:r>
            <a:endParaRPr lang="es-ES" dirty="0"/>
          </a:p>
        </p:txBody>
      </p:sp>
    </p:spTree>
    <p:extLst>
      <p:ext uri="{BB962C8B-B14F-4D97-AF65-F5344CB8AC3E}">
        <p14:creationId xmlns:p14="http://schemas.microsoft.com/office/powerpoint/2010/main" val="1647305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654499" y="265212"/>
            <a:ext cx="7773338" cy="1330148"/>
          </a:xfrm>
        </p:spPr>
        <p:txBody>
          <a:bodyPr>
            <a:noAutofit/>
          </a:bodyPr>
          <a:lstStyle/>
          <a:p>
            <a:r>
              <a:rPr lang="es-CL" sz="2400" b="1" u="sng" dirty="0" smtClean="0"/>
              <a:t/>
            </a:r>
            <a:br>
              <a:rPr lang="es-CL" sz="2400" b="1" u="sng" dirty="0" smtClean="0"/>
            </a:br>
            <a:r>
              <a:rPr lang="es-CL" sz="1800" b="1" u="sng" dirty="0" smtClean="0"/>
              <a:t>PROCEDIMIENTO </a:t>
            </a:r>
            <a:r>
              <a:rPr lang="es-CL" sz="1800" b="1" u="sng" dirty="0"/>
              <a:t>EN CASO QUE UN ESTUDIANTE</a:t>
            </a:r>
            <a:r>
              <a:rPr lang="es-ES" sz="1800" dirty="0"/>
              <a:t/>
            </a:r>
            <a:br>
              <a:rPr lang="es-ES" sz="1800" dirty="0"/>
            </a:br>
            <a:r>
              <a:rPr lang="es-CL" sz="1800" b="1" u="sng" dirty="0"/>
              <a:t> PRESENTE SINTOMAS COVID-19</a:t>
            </a:r>
            <a:r>
              <a:rPr lang="es-ES" sz="1800" dirty="0"/>
              <a:t/>
            </a:r>
            <a:br>
              <a:rPr lang="es-ES" sz="1800" dirty="0"/>
            </a:br>
            <a:endParaRPr lang="es-ES" sz="2400" dirty="0"/>
          </a:p>
        </p:txBody>
      </p:sp>
      <p:sp>
        <p:nvSpPr>
          <p:cNvPr id="6" name="5 Marcador de contenido"/>
          <p:cNvSpPr>
            <a:spLocks noGrp="1"/>
          </p:cNvSpPr>
          <p:nvPr>
            <p:ph sz="quarter" idx="13"/>
          </p:nvPr>
        </p:nvSpPr>
        <p:spPr>
          <a:xfrm>
            <a:off x="395536" y="1201316"/>
            <a:ext cx="8291265" cy="3903821"/>
          </a:xfrm>
        </p:spPr>
        <p:txBody>
          <a:bodyPr>
            <a:normAutofit fontScale="25000" lnSpcReduction="20000"/>
          </a:bodyPr>
          <a:lstStyle/>
          <a:p>
            <a:pPr lvl="0"/>
            <a:r>
              <a:rPr lang="es-CL" sz="6400" dirty="0"/>
              <a:t>Informar en primera instancia </a:t>
            </a:r>
            <a:r>
              <a:rPr lang="es-CL" sz="6400" dirty="0" smtClean="0"/>
              <a:t>a Directora  antecedentes de  alumno </a:t>
            </a:r>
            <a:r>
              <a:rPr lang="es-CL" sz="6400" dirty="0"/>
              <a:t>que </a:t>
            </a:r>
            <a:r>
              <a:rPr lang="es-CL" sz="6400" dirty="0" smtClean="0"/>
              <a:t>est</a:t>
            </a:r>
            <a:r>
              <a:rPr lang="es-ES" sz="6400" dirty="0" smtClean="0"/>
              <a:t>É</a:t>
            </a:r>
            <a:r>
              <a:rPr lang="es-CL" sz="6400" dirty="0" smtClean="0"/>
              <a:t> </a:t>
            </a:r>
            <a:r>
              <a:rPr lang="es-CL" sz="6400" dirty="0"/>
              <a:t>bajo </a:t>
            </a:r>
            <a:r>
              <a:rPr lang="es-CL" sz="6400" dirty="0" smtClean="0"/>
              <a:t>sospecha.</a:t>
            </a:r>
            <a:endParaRPr lang="es-ES" sz="6400" dirty="0"/>
          </a:p>
          <a:p>
            <a:pPr lvl="0"/>
            <a:r>
              <a:rPr lang="es-CL" sz="6400" dirty="0" smtClean="0"/>
              <a:t>Comunicarse con el Apoderado e informar que el estudiante presenta los síntomas descritos.</a:t>
            </a:r>
            <a:endParaRPr lang="es-ES" sz="6400" dirty="0"/>
          </a:p>
          <a:p>
            <a:pPr lvl="0"/>
            <a:r>
              <a:rPr lang="es-CL" sz="6400" dirty="0"/>
              <a:t>Se debe aislar al </a:t>
            </a:r>
            <a:r>
              <a:rPr lang="es-CL" sz="6400" dirty="0" smtClean="0"/>
              <a:t>alumno .</a:t>
            </a:r>
          </a:p>
          <a:p>
            <a:pPr lvl="0"/>
            <a:r>
              <a:rPr lang="es-CL" sz="6400" dirty="0" smtClean="0"/>
              <a:t>ELABORAR LISTADO DE CONTACTOS ESTRECHOS (niños y adultos)</a:t>
            </a:r>
            <a:endParaRPr lang="es-ES" sz="6400" dirty="0"/>
          </a:p>
          <a:p>
            <a:pPr lvl="0"/>
            <a:r>
              <a:rPr lang="es-CL" sz="6400" dirty="0"/>
              <a:t>Avisar al centro de salud (HOSPITAL, </a:t>
            </a:r>
            <a:r>
              <a:rPr lang="es-CL" sz="6400" dirty="0" smtClean="0"/>
              <a:t>CESFAM) </a:t>
            </a:r>
            <a:r>
              <a:rPr lang="es-CL" sz="6400" dirty="0"/>
              <a:t>más cercano al colegio sobre la situación presentada</a:t>
            </a:r>
            <a:r>
              <a:rPr lang="es-CL" sz="6400" dirty="0" smtClean="0"/>
              <a:t>.</a:t>
            </a:r>
            <a:r>
              <a:rPr lang="es-CL" sz="6400" dirty="0"/>
              <a:t> </a:t>
            </a:r>
            <a:endParaRPr lang="es-ES" sz="6400" dirty="0"/>
          </a:p>
          <a:p>
            <a:pPr lvl="0"/>
            <a:r>
              <a:rPr lang="es-CL" sz="6400" dirty="0"/>
              <a:t>El apoderado debe trasladar al estudiante  </a:t>
            </a:r>
            <a:r>
              <a:rPr lang="es-CL" sz="6400" dirty="0" smtClean="0"/>
              <a:t>al CENTRO ASISTENCIAL  </a:t>
            </a:r>
            <a:r>
              <a:rPr lang="es-CL" sz="6400" dirty="0"/>
              <a:t>previamente </a:t>
            </a:r>
            <a:r>
              <a:rPr lang="es-CL" sz="6400" dirty="0" smtClean="0"/>
              <a:t>definido.El </a:t>
            </a:r>
          </a:p>
          <a:p>
            <a:pPr lvl="0"/>
            <a:r>
              <a:rPr lang="es-CL" sz="6400" dirty="0" smtClean="0"/>
              <a:t>establecimiento </a:t>
            </a:r>
            <a:r>
              <a:rPr lang="es-CL" sz="6400" dirty="0"/>
              <a:t>informará a la seremi del caso y su contraparte en el MINSAL</a:t>
            </a:r>
            <a:r>
              <a:rPr lang="es-CL" sz="6400" dirty="0" smtClean="0"/>
              <a:t>.</a:t>
            </a:r>
            <a:endParaRPr lang="es-ES" sz="6400" dirty="0"/>
          </a:p>
          <a:p>
            <a:endParaRPr lang="es-ES" dirty="0"/>
          </a:p>
        </p:txBody>
      </p:sp>
    </p:spTree>
    <p:extLst>
      <p:ext uri="{BB962C8B-B14F-4D97-AF65-F5344CB8AC3E}">
        <p14:creationId xmlns:p14="http://schemas.microsoft.com/office/powerpoint/2010/main" val="211185761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sz="quarter" idx="13"/>
            <p:extLst>
              <p:ext uri="{D42A27DB-BD31-4B8C-83A1-F6EECF244321}">
                <p14:modId xmlns:p14="http://schemas.microsoft.com/office/powerpoint/2010/main" val="41841881"/>
              </p:ext>
            </p:extLst>
          </p:nvPr>
        </p:nvGraphicFramePr>
        <p:xfrm>
          <a:off x="107504" y="121197"/>
          <a:ext cx="8928992" cy="5472607"/>
        </p:xfrm>
        <a:graphic>
          <a:graphicData uri="http://schemas.openxmlformats.org/drawingml/2006/table">
            <a:tbl>
              <a:tblPr firstRow="1" firstCol="1" bandRow="1">
                <a:tableStyleId>{5C22544A-7EE6-4342-B048-85BDC9FD1C3A}</a:tableStyleId>
              </a:tblPr>
              <a:tblGrid>
                <a:gridCol w="2526883"/>
                <a:gridCol w="2832026"/>
                <a:gridCol w="3570083"/>
              </a:tblGrid>
              <a:tr h="310503">
                <a:tc>
                  <a:txBody>
                    <a:bodyPr/>
                    <a:lstStyle/>
                    <a:p>
                      <a:pPr algn="ctr">
                        <a:lnSpc>
                          <a:spcPct val="115000"/>
                        </a:lnSpc>
                        <a:spcAft>
                          <a:spcPts val="0"/>
                        </a:spcAft>
                      </a:pPr>
                      <a:r>
                        <a:rPr lang="es-CL" sz="1200">
                          <a:effectLst/>
                        </a:rPr>
                        <a:t>Tipo de riesgo</a:t>
                      </a:r>
                      <a:endParaRPr lang="es-ES_tradnl" sz="1200">
                        <a:effectLst/>
                        <a:latin typeface="Calibri" charset="0"/>
                        <a:ea typeface="Calibri" charset="0"/>
                        <a:cs typeface="Times New Roman" charset="0"/>
                      </a:endParaRPr>
                    </a:p>
                  </a:txBody>
                  <a:tcPr marL="68580" marR="68580" marT="0" marB="0"/>
                </a:tc>
                <a:tc>
                  <a:txBody>
                    <a:bodyPr/>
                    <a:lstStyle/>
                    <a:p>
                      <a:pPr algn="ctr">
                        <a:lnSpc>
                          <a:spcPct val="115000"/>
                        </a:lnSpc>
                        <a:spcAft>
                          <a:spcPts val="0"/>
                        </a:spcAft>
                      </a:pPr>
                      <a:r>
                        <a:rPr lang="es-CL" sz="1200">
                          <a:effectLst/>
                        </a:rPr>
                        <a:t>Suspension de clases</a:t>
                      </a:r>
                      <a:endParaRPr lang="es-ES_tradnl" sz="1200">
                        <a:effectLst/>
                        <a:latin typeface="Calibri" charset="0"/>
                        <a:ea typeface="Calibri" charset="0"/>
                        <a:cs typeface="Times New Roman" charset="0"/>
                      </a:endParaRPr>
                    </a:p>
                  </a:txBody>
                  <a:tcPr marL="68580" marR="68580" marT="0" marB="0"/>
                </a:tc>
                <a:tc>
                  <a:txBody>
                    <a:bodyPr/>
                    <a:lstStyle/>
                    <a:p>
                      <a:pPr algn="ctr">
                        <a:lnSpc>
                          <a:spcPct val="115000"/>
                        </a:lnSpc>
                        <a:spcAft>
                          <a:spcPts val="0"/>
                        </a:spcAft>
                      </a:pPr>
                      <a:r>
                        <a:rPr lang="es-CL" sz="1200">
                          <a:effectLst/>
                        </a:rPr>
                        <a:t>Cuarentena</a:t>
                      </a:r>
                      <a:endParaRPr lang="es-ES_tradnl" sz="1200">
                        <a:effectLst/>
                        <a:latin typeface="Calibri" charset="0"/>
                        <a:ea typeface="Calibri" charset="0"/>
                        <a:cs typeface="Times New Roman" charset="0"/>
                      </a:endParaRPr>
                    </a:p>
                  </a:txBody>
                  <a:tcPr marL="68580" marR="68580" marT="0" marB="0"/>
                </a:tc>
              </a:tr>
              <a:tr h="1086759">
                <a:tc>
                  <a:txBody>
                    <a:bodyPr/>
                    <a:lstStyle/>
                    <a:p>
                      <a:pPr algn="ctr">
                        <a:lnSpc>
                          <a:spcPct val="115000"/>
                        </a:lnSpc>
                        <a:spcAft>
                          <a:spcPts val="0"/>
                        </a:spcAft>
                      </a:pPr>
                      <a:r>
                        <a:rPr lang="es-CL" sz="1200" dirty="0">
                          <a:effectLst/>
                        </a:rPr>
                        <a:t>Miembro de Comunidad </a:t>
                      </a:r>
                      <a:r>
                        <a:rPr lang="es-CL" sz="1200" dirty="0" smtClean="0">
                          <a:effectLst/>
                        </a:rPr>
                        <a:t>Educativa (</a:t>
                      </a:r>
                      <a:r>
                        <a:rPr lang="es-CL" sz="1200" dirty="0">
                          <a:effectLst/>
                        </a:rPr>
                        <a:t>contacto estrecho) que cohabita con caso confirmado COVID-19</a:t>
                      </a:r>
                      <a:endParaRPr lang="es-ES_tradnl" sz="1600" dirty="0">
                        <a:effectLst/>
                        <a:latin typeface="Calibri" charset="0"/>
                        <a:ea typeface="Calibri" charset="0"/>
                        <a:cs typeface="Times New Roman" charset="0"/>
                      </a:endParaRPr>
                    </a:p>
                  </a:txBody>
                  <a:tcPr marL="68580" marR="68580" marT="0" marB="0"/>
                </a:tc>
                <a:tc>
                  <a:txBody>
                    <a:bodyPr/>
                    <a:lstStyle/>
                    <a:p>
                      <a:pPr algn="just">
                        <a:lnSpc>
                          <a:spcPct val="115000"/>
                        </a:lnSpc>
                        <a:spcAft>
                          <a:spcPts val="0"/>
                        </a:spcAft>
                      </a:pPr>
                      <a:r>
                        <a:rPr lang="es-CL" sz="1200" dirty="0">
                          <a:effectLst/>
                        </a:rPr>
                        <a:t>NO</a:t>
                      </a:r>
                      <a:endParaRPr lang="es-ES_tradnl" sz="1600" dirty="0">
                        <a:effectLst/>
                        <a:latin typeface="Calibri" charset="0"/>
                        <a:ea typeface="Calibri" charset="0"/>
                        <a:cs typeface="Times New Roman" charset="0"/>
                      </a:endParaRPr>
                    </a:p>
                  </a:txBody>
                  <a:tcPr marL="68580" marR="68580" marT="0" marB="0"/>
                </a:tc>
                <a:tc>
                  <a:txBody>
                    <a:bodyPr/>
                    <a:lstStyle/>
                    <a:p>
                      <a:pPr algn="just">
                        <a:lnSpc>
                          <a:spcPct val="115000"/>
                        </a:lnSpc>
                        <a:spcAft>
                          <a:spcPts val="0"/>
                        </a:spcAft>
                      </a:pPr>
                      <a:r>
                        <a:rPr lang="es-CL" sz="1200">
                          <a:effectLst/>
                        </a:rPr>
                        <a:t>14 dias, desde la fecha del último contacto</a:t>
                      </a:r>
                      <a:endParaRPr lang="es-ES_tradnl" sz="1600">
                        <a:effectLst/>
                        <a:latin typeface="Calibri" charset="0"/>
                        <a:ea typeface="Calibri" charset="0"/>
                        <a:cs typeface="Times New Roman" charset="0"/>
                      </a:endParaRPr>
                    </a:p>
                  </a:txBody>
                  <a:tcPr marL="68580" marR="68580" marT="0" marB="0"/>
                </a:tc>
              </a:tr>
              <a:tr h="1630137">
                <a:tc>
                  <a:txBody>
                    <a:bodyPr/>
                    <a:lstStyle/>
                    <a:p>
                      <a:pPr algn="ctr">
                        <a:lnSpc>
                          <a:spcPct val="115000"/>
                        </a:lnSpc>
                        <a:spcAft>
                          <a:spcPts val="0"/>
                        </a:spcAft>
                      </a:pPr>
                      <a:r>
                        <a:rPr lang="es-CL" sz="1200" dirty="0">
                          <a:effectLst/>
                        </a:rPr>
                        <a:t>Alumno(a)caso confirmado covid-19, que asistió a establecimiento en periodo de transmisibilidad (2 dias antes de sintomas o pcr para asintomaticos)</a:t>
                      </a:r>
                      <a:endParaRPr lang="es-ES_tradnl" sz="1600" dirty="0">
                        <a:effectLst/>
                        <a:latin typeface="Calibri" charset="0"/>
                        <a:ea typeface="Calibri" charset="0"/>
                        <a:cs typeface="Times New Roman" charset="0"/>
                      </a:endParaRPr>
                    </a:p>
                  </a:txBody>
                  <a:tcPr marL="68580" marR="68580" marT="0" marB="0"/>
                </a:tc>
                <a:tc>
                  <a:txBody>
                    <a:bodyPr/>
                    <a:lstStyle/>
                    <a:p>
                      <a:pPr algn="just">
                        <a:lnSpc>
                          <a:spcPct val="115000"/>
                        </a:lnSpc>
                        <a:spcAft>
                          <a:spcPts val="0"/>
                        </a:spcAft>
                      </a:pPr>
                      <a:r>
                        <a:rPr lang="es-CL" sz="1200" dirty="0">
                          <a:effectLst/>
                        </a:rPr>
                        <a:t>Curso completo por 14 dias</a:t>
                      </a:r>
                      <a:endParaRPr lang="es-ES_tradnl" sz="1600" dirty="0">
                        <a:effectLst/>
                        <a:latin typeface="Calibri" charset="0"/>
                        <a:ea typeface="Calibri" charset="0"/>
                        <a:cs typeface="Times New Roman" charset="0"/>
                      </a:endParaRPr>
                    </a:p>
                  </a:txBody>
                  <a:tcPr marL="68580" marR="68580" marT="0" marB="0"/>
                </a:tc>
                <a:tc>
                  <a:txBody>
                    <a:bodyPr/>
                    <a:lstStyle/>
                    <a:p>
                      <a:pPr algn="just">
                        <a:lnSpc>
                          <a:spcPct val="115000"/>
                        </a:lnSpc>
                        <a:spcAft>
                          <a:spcPts val="0"/>
                        </a:spcAft>
                      </a:pPr>
                      <a:r>
                        <a:rPr lang="es-CL" sz="1200" dirty="0">
                          <a:effectLst/>
                        </a:rPr>
                        <a:t>Caso confirmado Alumno en  aislamiento hasta que médico diga  que puede retomar  sus </a:t>
                      </a:r>
                      <a:r>
                        <a:rPr lang="es-CL" sz="1200" dirty="0" smtClean="0">
                          <a:effectLst/>
                        </a:rPr>
                        <a:t>actividades.</a:t>
                      </a:r>
                    </a:p>
                    <a:p>
                      <a:pPr algn="just">
                        <a:lnSpc>
                          <a:spcPct val="115000"/>
                        </a:lnSpc>
                        <a:spcAft>
                          <a:spcPts val="0"/>
                        </a:spcAft>
                      </a:pPr>
                      <a:endParaRPr lang="es-ES_tradnl" sz="1600" dirty="0">
                        <a:effectLst/>
                      </a:endParaRPr>
                    </a:p>
                    <a:p>
                      <a:pPr algn="just">
                        <a:lnSpc>
                          <a:spcPct val="115000"/>
                        </a:lnSpc>
                        <a:spcAft>
                          <a:spcPts val="0"/>
                        </a:spcAft>
                      </a:pPr>
                      <a:r>
                        <a:rPr lang="es-CL" sz="1200" dirty="0">
                          <a:effectLst/>
                        </a:rPr>
                        <a:t>Pertenecientes al curso cuarentena 14 dias desde último contacto</a:t>
                      </a:r>
                      <a:endParaRPr lang="es-ES_tradnl" sz="1600" dirty="0">
                        <a:effectLst/>
                        <a:latin typeface="Calibri" charset="0"/>
                        <a:ea typeface="Calibri" charset="0"/>
                        <a:cs typeface="Times New Roman" charset="0"/>
                      </a:endParaRPr>
                    </a:p>
                  </a:txBody>
                  <a:tcPr marL="68580" marR="68580" marT="0" marB="0"/>
                </a:tc>
              </a:tr>
              <a:tr h="1358449">
                <a:tc>
                  <a:txBody>
                    <a:bodyPr/>
                    <a:lstStyle/>
                    <a:p>
                      <a:pPr algn="ctr">
                        <a:lnSpc>
                          <a:spcPct val="115000"/>
                        </a:lnSpc>
                        <a:spcAft>
                          <a:spcPts val="0"/>
                        </a:spcAft>
                      </a:pPr>
                      <a:r>
                        <a:rPr lang="es-CL" sz="1200" dirty="0">
                          <a:effectLst/>
                        </a:rPr>
                        <a:t>2 o más alumnos covid -19 positivo diferentes cursos</a:t>
                      </a:r>
                      <a:endParaRPr lang="es-ES_tradnl" sz="1600" dirty="0">
                        <a:effectLst/>
                        <a:latin typeface="Calibri" charset="0"/>
                        <a:ea typeface="Calibri" charset="0"/>
                        <a:cs typeface="Times New Roman" charset="0"/>
                      </a:endParaRPr>
                    </a:p>
                  </a:txBody>
                  <a:tcPr marL="68580" marR="68580" marT="0" marB="0"/>
                </a:tc>
                <a:tc>
                  <a:txBody>
                    <a:bodyPr/>
                    <a:lstStyle/>
                    <a:p>
                      <a:pPr algn="just">
                        <a:lnSpc>
                          <a:spcPct val="115000"/>
                        </a:lnSpc>
                        <a:spcAft>
                          <a:spcPts val="0"/>
                        </a:spcAft>
                      </a:pPr>
                      <a:r>
                        <a:rPr lang="es-CL" sz="1200">
                          <a:effectLst/>
                        </a:rPr>
                        <a:t>Identificar potenciales contactos, se puede derivar a suspensión del curso, ciclo o establecimiento por 14 días. Se podrá mantener clases en cursos no afectados.</a:t>
                      </a:r>
                      <a:endParaRPr lang="es-ES_tradnl" sz="1600">
                        <a:effectLst/>
                        <a:latin typeface="Calibri" charset="0"/>
                        <a:ea typeface="Calibri" charset="0"/>
                        <a:cs typeface="Times New Roman" charset="0"/>
                      </a:endParaRPr>
                    </a:p>
                  </a:txBody>
                  <a:tcPr marL="68580" marR="68580" marT="0" marB="0"/>
                </a:tc>
                <a:tc>
                  <a:txBody>
                    <a:bodyPr/>
                    <a:lstStyle/>
                    <a:p>
                      <a:pPr algn="just">
                        <a:lnSpc>
                          <a:spcPct val="115000"/>
                        </a:lnSpc>
                        <a:spcAft>
                          <a:spcPts val="0"/>
                        </a:spcAft>
                      </a:pPr>
                      <a:r>
                        <a:rPr lang="es-CL" sz="1200" dirty="0">
                          <a:effectLst/>
                        </a:rPr>
                        <a:t>Personas afectadas  en cuarentena 14 dias desde el último contacto. Caso confirmado debe permanecer  en  aislamiento hasta que médico diga  que puede retomar  sus actividades</a:t>
                      </a:r>
                      <a:endParaRPr lang="es-ES_tradnl" sz="1600" dirty="0">
                        <a:effectLst/>
                      </a:endParaRPr>
                    </a:p>
                    <a:p>
                      <a:pPr algn="just">
                        <a:lnSpc>
                          <a:spcPct val="115000"/>
                        </a:lnSpc>
                        <a:spcAft>
                          <a:spcPts val="0"/>
                        </a:spcAft>
                      </a:pPr>
                      <a:r>
                        <a:rPr lang="es-CL" sz="1200" dirty="0">
                          <a:effectLst/>
                        </a:rPr>
                        <a:t> </a:t>
                      </a:r>
                      <a:endParaRPr lang="es-ES_tradnl" sz="1600" dirty="0">
                        <a:effectLst/>
                        <a:latin typeface="Calibri" charset="0"/>
                        <a:ea typeface="Calibri" charset="0"/>
                        <a:cs typeface="Times New Roman" charset="0"/>
                      </a:endParaRPr>
                    </a:p>
                  </a:txBody>
                  <a:tcPr marL="68580" marR="68580" marT="0" marB="0"/>
                </a:tc>
              </a:tr>
              <a:tr h="1086759">
                <a:tc>
                  <a:txBody>
                    <a:bodyPr/>
                    <a:lstStyle/>
                    <a:p>
                      <a:pPr algn="ctr">
                        <a:lnSpc>
                          <a:spcPct val="115000"/>
                        </a:lnSpc>
                        <a:spcAft>
                          <a:spcPts val="0"/>
                        </a:spcAft>
                      </a:pPr>
                      <a:r>
                        <a:rPr lang="es-CL" sz="1200" dirty="0">
                          <a:effectLst/>
                        </a:rPr>
                        <a:t>Un docente, asistente, equipo directivo es covid 19 positivo</a:t>
                      </a:r>
                      <a:endParaRPr lang="es-ES_tradnl" sz="1600" dirty="0">
                        <a:effectLst/>
                        <a:latin typeface="Calibri" charset="0"/>
                        <a:ea typeface="Calibri" charset="0"/>
                        <a:cs typeface="Times New Roman" charset="0"/>
                      </a:endParaRPr>
                    </a:p>
                  </a:txBody>
                  <a:tcPr marL="68580" marR="68580" marT="0" marB="0"/>
                </a:tc>
                <a:tc>
                  <a:txBody>
                    <a:bodyPr/>
                    <a:lstStyle/>
                    <a:p>
                      <a:pPr algn="just">
                        <a:lnSpc>
                          <a:spcPct val="115000"/>
                        </a:lnSpc>
                        <a:spcAft>
                          <a:spcPts val="0"/>
                        </a:spcAft>
                      </a:pPr>
                      <a:r>
                        <a:rPr lang="es-CL" sz="1200">
                          <a:effectLst/>
                        </a:rPr>
                        <a:t>Identificar  potenciales contactos. se puede derivar a suspensión del curso, ciclo o establecimiento por 14 dias.</a:t>
                      </a:r>
                      <a:endParaRPr lang="es-ES_tradnl" sz="1600">
                        <a:effectLst/>
                        <a:latin typeface="Calibri" charset="0"/>
                        <a:ea typeface="Calibri" charset="0"/>
                        <a:cs typeface="Times New Roman" charset="0"/>
                      </a:endParaRPr>
                    </a:p>
                  </a:txBody>
                  <a:tcPr marL="68580" marR="68580" marT="0" marB="0"/>
                </a:tc>
                <a:tc>
                  <a:txBody>
                    <a:bodyPr/>
                    <a:lstStyle/>
                    <a:p>
                      <a:pPr algn="just">
                        <a:lnSpc>
                          <a:spcPct val="115000"/>
                        </a:lnSpc>
                        <a:spcAft>
                          <a:spcPts val="0"/>
                        </a:spcAft>
                      </a:pPr>
                      <a:r>
                        <a:rPr lang="es-CL" sz="1200" dirty="0">
                          <a:effectLst/>
                        </a:rPr>
                        <a:t>Personas afectadas  en cuarentena 14 dias desde el último contacto. Caso confirmado debe permanecer  en  aislamiento hasta que médico diga  que puede retomar  sus actividades</a:t>
                      </a:r>
                      <a:endParaRPr lang="es-ES_tradnl" sz="16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99938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FICHA DE SALUD</a:t>
            </a:r>
            <a:endParaRPr lang="es-ES" dirty="0"/>
          </a:p>
        </p:txBody>
      </p:sp>
      <p:sp>
        <p:nvSpPr>
          <p:cNvPr id="3" name="2 Marcador de contenido"/>
          <p:cNvSpPr>
            <a:spLocks noGrp="1"/>
          </p:cNvSpPr>
          <p:nvPr>
            <p:ph sz="quarter" idx="13"/>
          </p:nvPr>
        </p:nvSpPr>
        <p:spPr/>
        <p:txBody>
          <a:bodyPr>
            <a:normAutofit fontScale="92500" lnSpcReduction="20000"/>
          </a:bodyPr>
          <a:lstStyle/>
          <a:p>
            <a:pPr algn="ctr"/>
            <a:r>
              <a:rPr lang="es-CL" b="1" dirty="0"/>
              <a:t>Protocolo COVID-19</a:t>
            </a:r>
            <a:endParaRPr lang="es-ES" dirty="0"/>
          </a:p>
          <a:p>
            <a:r>
              <a:rPr lang="es-CL" b="1" u="sng" dirty="0" smtClean="0"/>
              <a:t>Evaluación </a:t>
            </a:r>
            <a:r>
              <a:rPr lang="es-CL" b="1" u="sng" dirty="0"/>
              <a:t>de </a:t>
            </a:r>
            <a:r>
              <a:rPr lang="es-CL" b="1" u="sng" dirty="0" smtClean="0"/>
              <a:t>síntomas: ______________________________________________________________________</a:t>
            </a:r>
            <a:endParaRPr lang="es-ES" dirty="0"/>
          </a:p>
          <a:p>
            <a:r>
              <a:rPr lang="es-CL" dirty="0" smtClean="0"/>
              <a:t>Nombre </a:t>
            </a:r>
            <a:r>
              <a:rPr lang="es-CL" dirty="0"/>
              <a:t>alumno: </a:t>
            </a:r>
            <a:r>
              <a:rPr lang="es-CL" dirty="0" smtClean="0"/>
              <a:t>__________________________         RUT___________________</a:t>
            </a:r>
            <a:endParaRPr lang="es-ES" dirty="0"/>
          </a:p>
          <a:p>
            <a:r>
              <a:rPr lang="es-CL" dirty="0"/>
              <a:t>Curso: </a:t>
            </a:r>
            <a:r>
              <a:rPr lang="es-CL" dirty="0" smtClean="0"/>
              <a:t>_____________________________  Edad:____________________________</a:t>
            </a:r>
            <a:endParaRPr lang="es-ES" dirty="0"/>
          </a:p>
          <a:p>
            <a:r>
              <a:rPr lang="es-CL" dirty="0" smtClean="0"/>
              <a:t>eDUCADORA___________________________________________________________</a:t>
            </a:r>
            <a:endParaRPr lang="es-ES" dirty="0"/>
          </a:p>
          <a:p>
            <a:r>
              <a:rPr lang="es-CL" dirty="0"/>
              <a:t>Fecha de la Evaluación</a:t>
            </a:r>
            <a:r>
              <a:rPr lang="es-CL" dirty="0" smtClean="0"/>
              <a:t>________________________________________________</a:t>
            </a:r>
          </a:p>
          <a:p>
            <a:r>
              <a:rPr lang="es-CL" dirty="0" smtClean="0"/>
              <a:t>OBSERVACIONES: _______________________________________________________</a:t>
            </a:r>
          </a:p>
          <a:p>
            <a:r>
              <a:rPr lang="es-CL" dirty="0" smtClean="0"/>
              <a:t>CONTACTO ESTRECHO CON:______________________________________________</a:t>
            </a:r>
            <a:endParaRPr lang="es-ES" dirty="0"/>
          </a:p>
        </p:txBody>
      </p:sp>
    </p:spTree>
    <p:extLst>
      <p:ext uri="{BB962C8B-B14F-4D97-AF65-F5344CB8AC3E}">
        <p14:creationId xmlns:p14="http://schemas.microsoft.com/office/powerpoint/2010/main" val="119724593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b="1" u="sng" cap="all" dirty="0" smtClean="0"/>
              <a:t/>
            </a:r>
            <a:br>
              <a:rPr lang="es-CL" b="1" u="sng" cap="all" dirty="0" smtClean="0"/>
            </a:br>
            <a:r>
              <a:rPr lang="es-CL" sz="1800" b="1" u="sng" cap="all" dirty="0" smtClean="0"/>
              <a:t>PRÁCTICAS </a:t>
            </a:r>
            <a:r>
              <a:rPr lang="es-CL" sz="1800" b="1" u="sng" cap="all" dirty="0"/>
              <a:t>DIARIAS</a:t>
            </a:r>
            <a:r>
              <a:rPr lang="es-ES" dirty="0"/>
              <a:t/>
            </a:r>
            <a:br>
              <a:rPr lang="es-ES" dirty="0"/>
            </a:br>
            <a:endParaRPr lang="es-ES" dirty="0"/>
          </a:p>
        </p:txBody>
      </p:sp>
      <p:sp>
        <p:nvSpPr>
          <p:cNvPr id="3" name="2 Marcador de contenido"/>
          <p:cNvSpPr>
            <a:spLocks noGrp="1"/>
          </p:cNvSpPr>
          <p:nvPr>
            <p:ph sz="quarter" idx="13"/>
          </p:nvPr>
        </p:nvSpPr>
        <p:spPr/>
        <p:txBody>
          <a:bodyPr>
            <a:normAutofit fontScale="92500" lnSpcReduction="20000"/>
          </a:bodyPr>
          <a:lstStyle/>
          <a:p>
            <a:pPr lvl="0" algn="ctr"/>
            <a:r>
              <a:rPr lang="es-CL" b="1" u="sng" cap="all" dirty="0" smtClean="0"/>
              <a:t>TRANSPORTE</a:t>
            </a:r>
          </a:p>
          <a:p>
            <a:pPr lvl="0" algn="ctr"/>
            <a:endParaRPr lang="es-ES" b="1" u="sng" dirty="0"/>
          </a:p>
          <a:p>
            <a:r>
              <a:rPr lang="es-CL" sz="1600" dirty="0"/>
              <a:t>Obtener información acerca de la modalidad de transporte de cada estudiante; si usa transporte público, vive cerca del colegio y se traslada  caminando para llegar a </a:t>
            </a:r>
            <a:r>
              <a:rPr lang="es-CL" sz="1600" dirty="0" smtClean="0"/>
              <a:t>éste </a:t>
            </a:r>
            <a:r>
              <a:rPr lang="es-CL" sz="1600" dirty="0"/>
              <a:t>o utiliza transporte escolar</a:t>
            </a:r>
            <a:r>
              <a:rPr lang="es-CL" sz="1600" dirty="0" smtClean="0"/>
              <a:t>.</a:t>
            </a:r>
          </a:p>
          <a:p>
            <a:endParaRPr lang="es-ES" sz="1600" dirty="0"/>
          </a:p>
          <a:p>
            <a:r>
              <a:rPr lang="es-CL" sz="1600" dirty="0"/>
              <a:t>Importante poner en práctica medidas de higiene respiratoria y de manos, así como distanciamiento físico en el transporte que usan los estudiantes. Importante poner en prácticas medidas en el transporte escolar. </a:t>
            </a:r>
            <a:r>
              <a:rPr lang="es-CL" sz="1600" b="1" dirty="0" smtClean="0"/>
              <a:t>Distancia de al </a:t>
            </a:r>
            <a:r>
              <a:rPr lang="es-CL" sz="1600" b="1" dirty="0"/>
              <a:t>menos 1 metro de </a:t>
            </a:r>
            <a:r>
              <a:rPr lang="es-CL" sz="1600" b="1" dirty="0" smtClean="0"/>
              <a:t>distancia entre los pasajeros.</a:t>
            </a:r>
            <a:endParaRPr lang="es-ES" sz="1600" dirty="0"/>
          </a:p>
        </p:txBody>
      </p:sp>
    </p:spTree>
    <p:extLst>
      <p:ext uri="{BB962C8B-B14F-4D97-AF65-F5344CB8AC3E}">
        <p14:creationId xmlns:p14="http://schemas.microsoft.com/office/powerpoint/2010/main" val="282560198"/>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8865"/>
            <a:ext cx="8229600" cy="900443"/>
          </a:xfrm>
        </p:spPr>
        <p:txBody>
          <a:bodyPr>
            <a:normAutofit fontScale="90000"/>
          </a:bodyPr>
          <a:lstStyle/>
          <a:p>
            <a:r>
              <a:rPr lang="es-CL" b="1" u="sng" cap="all" dirty="0" smtClean="0"/>
              <a:t/>
            </a:r>
            <a:br>
              <a:rPr lang="es-CL" b="1" u="sng" cap="all" dirty="0" smtClean="0"/>
            </a:br>
            <a:r>
              <a:rPr lang="es-CL" sz="2000" b="1" u="sng" cap="all" dirty="0" smtClean="0"/>
              <a:t>PRÁCTICAS </a:t>
            </a:r>
            <a:r>
              <a:rPr lang="es-CL" sz="2000" b="1" u="sng" cap="all" dirty="0"/>
              <a:t>DIARIAS</a:t>
            </a:r>
            <a:r>
              <a:rPr lang="es-ES" dirty="0"/>
              <a:t/>
            </a:r>
            <a:br>
              <a:rPr lang="es-ES" dirty="0"/>
            </a:br>
            <a:endParaRPr lang="es-ES" dirty="0"/>
          </a:p>
        </p:txBody>
      </p:sp>
      <p:sp>
        <p:nvSpPr>
          <p:cNvPr id="3" name="2 Marcador de contenido"/>
          <p:cNvSpPr>
            <a:spLocks noGrp="1"/>
          </p:cNvSpPr>
          <p:nvPr>
            <p:ph sz="quarter" idx="13"/>
          </p:nvPr>
        </p:nvSpPr>
        <p:spPr>
          <a:xfrm>
            <a:off x="457201" y="1057300"/>
            <a:ext cx="8219255" cy="4047837"/>
          </a:xfrm>
        </p:spPr>
        <p:txBody>
          <a:bodyPr>
            <a:normAutofit/>
          </a:bodyPr>
          <a:lstStyle/>
          <a:p>
            <a:pPr lvl="0" algn="ctr"/>
            <a:r>
              <a:rPr lang="es-CL" b="1" u="sng" cap="all" dirty="0" smtClean="0"/>
              <a:t>COMUNICACIÓN_:</a:t>
            </a:r>
          </a:p>
          <a:p>
            <a:pPr lvl="0"/>
            <a:endParaRPr lang="es-ES" u="sng" dirty="0"/>
          </a:p>
          <a:p>
            <a:r>
              <a:rPr lang="es-CL" b="1" dirty="0" smtClean="0"/>
              <a:t>Con </a:t>
            </a:r>
            <a:r>
              <a:rPr lang="es-CL" b="1" dirty="0"/>
              <a:t>los padres</a:t>
            </a:r>
            <a:r>
              <a:rPr lang="es-CL" dirty="0"/>
              <a:t>: informándoles de las medidas de prevención que se implementan  y de los distintos protocolos establecidos por el  Establecimiento y solicitando su cooperación para reportar cualquier caso de Covid-19 en el hogar</a:t>
            </a:r>
            <a:r>
              <a:rPr lang="es-CL" dirty="0" smtClean="0"/>
              <a:t>. </a:t>
            </a:r>
          </a:p>
          <a:p>
            <a:r>
              <a:rPr lang="es-CL" b="1" dirty="0" smtClean="0"/>
              <a:t>Con </a:t>
            </a:r>
            <a:r>
              <a:rPr lang="es-CL" b="1" dirty="0"/>
              <a:t>los </a:t>
            </a:r>
            <a:r>
              <a:rPr lang="es-CL" b="1" dirty="0" smtClean="0"/>
              <a:t>alumnos:</a:t>
            </a:r>
            <a:r>
              <a:rPr lang="es-CL" dirty="0" smtClean="0"/>
              <a:t> comunicarles  </a:t>
            </a:r>
            <a:r>
              <a:rPr lang="es-CL" dirty="0"/>
              <a:t>los protocolos que se implementan en el colegio para la seguridad de </a:t>
            </a:r>
            <a:r>
              <a:rPr lang="es-CL" dirty="0" smtClean="0"/>
              <a:t>ellos, utilizando un lenguaje adecuado a su edad y con apoyo de l</a:t>
            </a:r>
            <a:r>
              <a:rPr lang="es-ES" dirty="0" smtClean="0"/>
              <a:t>áminas explicativas.</a:t>
            </a:r>
            <a:endParaRPr lang="es-ES" dirty="0"/>
          </a:p>
        </p:txBody>
      </p:sp>
    </p:spTree>
    <p:extLst>
      <p:ext uri="{BB962C8B-B14F-4D97-AF65-F5344CB8AC3E}">
        <p14:creationId xmlns:p14="http://schemas.microsoft.com/office/powerpoint/2010/main" val="386265529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0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quarter" idx="13"/>
            <p:extLst>
              <p:ext uri="{D42A27DB-BD31-4B8C-83A1-F6EECF244321}">
                <p14:modId xmlns:p14="http://schemas.microsoft.com/office/powerpoint/2010/main" val="1794780285"/>
              </p:ext>
            </p:extLst>
          </p:nvPr>
        </p:nvGraphicFramePr>
        <p:xfrm>
          <a:off x="467544" y="1345334"/>
          <a:ext cx="7704855" cy="3960437"/>
        </p:xfrm>
        <a:graphic>
          <a:graphicData uri="http://schemas.openxmlformats.org/drawingml/2006/table">
            <a:tbl>
              <a:tblPr/>
              <a:tblGrid>
                <a:gridCol w="288032"/>
                <a:gridCol w="7416823"/>
              </a:tblGrid>
              <a:tr h="477797">
                <a:tc>
                  <a:txBody>
                    <a:bodyPr/>
                    <a:lstStyle/>
                    <a:p>
                      <a:r>
                        <a:rPr lang="ru-RU" sz="1200" b="0" dirty="0" smtClean="0">
                          <a:effectLst/>
                          <a:latin typeface="Calibri" charset="0"/>
                        </a:rPr>
                        <a:t>1 </a:t>
                      </a:r>
                      <a:endParaRPr lang="ru-RU"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LLEVAR SIEMPRE MASCARILLA DURANTE LAS CLASES. PROCURAR QUE LOS ESTUDIANTES UTILICEN SUS MASCARILLAS TODO EL TIEMPO DURANTE LAS CLASES.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477797">
                <a:tc>
                  <a:txBody>
                    <a:bodyPr/>
                    <a:lstStyle/>
                    <a:p>
                      <a:r>
                        <a:rPr lang="is-IS" sz="1200" b="0" dirty="0" smtClean="0">
                          <a:effectLst/>
                          <a:latin typeface="Calibri" charset="0"/>
                        </a:rPr>
                        <a:t>2 </a:t>
                      </a:r>
                      <a:endParaRPr lang="is-IS"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LAVARSE LAS MANOS CON AGUA Y JABÓN ANTES DE LA JORNADA, DURANTE LOS CAMBIOS DE SALA Y EN LAS SALIDAS A RECREO, ESPECIALMENTE ANTES Y DESPUÉS DE COMER.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477797">
                <a:tc>
                  <a:txBody>
                    <a:bodyPr/>
                    <a:lstStyle/>
                    <a:p>
                      <a:r>
                        <a:rPr lang="es-ES_tradnl" sz="1200" b="0" dirty="0" smtClean="0">
                          <a:effectLst/>
                          <a:latin typeface="Calibri" charset="0"/>
                        </a:rPr>
                        <a:t>3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EN LO POSIBLE, DISPONER DE ALCOHOL GEL EN LA SALA DE CLASES Y APLICARLO DE FORMA CONSTANTE EN LAS MANOS, COMO TAMBIÉN EN EL POMO DE LA PUERTA.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419784">
                <a:tc>
                  <a:txBody>
                    <a:bodyPr/>
                    <a:lstStyle/>
                    <a:p>
                      <a:r>
                        <a:rPr lang="es-ES_tradnl" sz="1200" b="0" dirty="0" smtClean="0">
                          <a:effectLst/>
                          <a:latin typeface="Calibri" charset="0"/>
                        </a:rPr>
                        <a:t>4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INSTAURAR NUEVAS RUTINAS DE SALUDO A DISTANCIA DENTRO DE LA SALA DE CLASES, QUE NO IMPLIQUEN CONTACTO FÍSICO.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r h="341284">
                <a:tc>
                  <a:txBody>
                    <a:bodyPr/>
                    <a:lstStyle/>
                    <a:p>
                      <a:r>
                        <a:rPr lang="es-ES_tradnl" sz="1200" b="0" dirty="0" smtClean="0">
                          <a:effectLst/>
                          <a:latin typeface="Calibri" charset="0"/>
                        </a:rPr>
                        <a:t>5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PROHIBIR EN TODO MOMENTO EL CONSUMO DE ALIMENTOS EN EL AULA(SOLO</a:t>
                      </a:r>
                      <a:r>
                        <a:rPr lang="es-ES_tradnl" sz="1050" b="0" baseline="0" dirty="0" smtClean="0">
                          <a:effectLst/>
                          <a:latin typeface="Calibri" charset="0"/>
                        </a:rPr>
                        <a:t> EN HORARIO PLANIFICADO PARA TAL EFECTO</a:t>
                      </a:r>
                      <a:r>
                        <a:rPr lang="es-ES_tradnl" sz="1050" b="0" dirty="0" smtClean="0">
                          <a:effectLst/>
                          <a:latin typeface="Calibri" charset="0"/>
                        </a:rPr>
                        <a:t>)</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341284">
                <a:tc>
                  <a:txBody>
                    <a:bodyPr/>
                    <a:lstStyle/>
                    <a:p>
                      <a:r>
                        <a:rPr lang="es-ES_tradnl" sz="1200" b="0" dirty="0" smtClean="0">
                          <a:effectLst/>
                          <a:latin typeface="Calibri" charset="0"/>
                        </a:rPr>
                        <a:t>6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GUARDAR DISTANCIA FÍSICA CON OTRAS PERSONAS, RESALTANDO EL PROPÓSITO DE SU USO A LOS ESTUDIANTES.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477797">
                <a:tc>
                  <a:txBody>
                    <a:bodyPr/>
                    <a:lstStyle/>
                    <a:p>
                      <a:r>
                        <a:rPr lang="ru-RU" sz="1200" b="0" dirty="0" smtClean="0">
                          <a:effectLst/>
                          <a:latin typeface="Calibri" charset="0"/>
                        </a:rPr>
                        <a:t>7 </a:t>
                      </a:r>
                      <a:endParaRPr lang="ru-RU"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REORGANIZAR LA DISTRIBUCIÓN DE LA SALA Y REORIENTAR LOS ESCRITORIOS TRATANDO DE DISTANCIARLOS LO MÁXIMO QUE SEA POSIBLE.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r h="341284">
                <a:tc>
                  <a:txBody>
                    <a:bodyPr/>
                    <a:lstStyle/>
                    <a:p>
                      <a:r>
                        <a:rPr lang="es-ES_tradnl" sz="1200" b="0" dirty="0" smtClean="0">
                          <a:effectLst/>
                          <a:latin typeface="Calibri" charset="0"/>
                        </a:rPr>
                        <a:t>8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TOMARSE LA TEMPERATURA TODOS LOS DÍAS ANTES DE IR AL ESTABLECIMIENTO.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tcPr>
                </a:tc>
              </a:tr>
              <a:tr h="341284">
                <a:tc>
                  <a:txBody>
                    <a:bodyPr/>
                    <a:lstStyle/>
                    <a:p>
                      <a:r>
                        <a:rPr lang="fi-FI" sz="1200" b="0" dirty="0" smtClean="0">
                          <a:effectLst/>
                          <a:latin typeface="Calibri" charset="0"/>
                        </a:rPr>
                        <a:t>9 </a:t>
                      </a:r>
                      <a:endParaRPr lang="fi-FI"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s-ES_tradnl" sz="1050" b="0" dirty="0" smtClean="0">
                          <a:effectLst/>
                          <a:latin typeface="Calibri" charset="0"/>
                        </a:rPr>
                        <a:t>VENTILAR LAS SALAS DE CLASES AL MENOS TRES VECES AL DÍA, IDEALMENTE DURANTE LOS RECREOS. </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r h="264329">
                <a:tc>
                  <a:txBody>
                    <a:bodyPr/>
                    <a:lstStyle/>
                    <a:p>
                      <a:r>
                        <a:rPr lang="is-IS" sz="1200" b="0" dirty="0" smtClean="0">
                          <a:effectLst/>
                          <a:latin typeface="Calibri" charset="0"/>
                        </a:rPr>
                        <a:t>10 </a:t>
                      </a:r>
                      <a:endParaRPr lang="is-IS"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c>
                  <a:txBody>
                    <a:bodyPr/>
                    <a:lstStyle/>
                    <a:p>
                      <a:r>
                        <a:rPr lang="es-ES_tradnl" sz="1050" smtClean="0">
                          <a:effectLst/>
                        </a:rPr>
                        <a:t>EVITAR  QUE LOS ALUMNOS COMPARTAN MATERIALES</a:t>
                      </a:r>
                      <a:endParaRPr lang="es-ES_tradnl" sz="1050" dirty="0">
                        <a:effectLst/>
                      </a:endParaRPr>
                    </a:p>
                  </a:txBody>
                  <a:tcPr marL="50342" marR="50342" marT="25171" marB="25171"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187624" y="337220"/>
            <a:ext cx="71271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s-ES_tradnl" altLang="es-ES_tradnl" sz="1600" b="1" i="0" u="none" strike="noStrike" cap="none" normalizeH="0" baseline="0" dirty="0">
                <a:ln>
                  <a:noFill/>
                </a:ln>
                <a:solidFill>
                  <a:schemeClr val="tx1"/>
                </a:solidFill>
                <a:effectLst/>
                <a:latin typeface="Arial" charset="0"/>
              </a:rPr>
              <a:t>RECOMENDACIONES PARA DOCENTES </a:t>
            </a:r>
            <a:endParaRPr kumimoji="0" lang="es-ES_tradnl" altLang="es-ES_tradnl" sz="1600" b="1"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ES_tradnl" altLang="es-ES_tradnl" sz="1600" b="1" i="0" u="none" strike="noStrike" cap="none" normalizeH="0" baseline="0" dirty="0" smtClean="0">
                <a:ln>
                  <a:noFill/>
                </a:ln>
                <a:solidFill>
                  <a:schemeClr val="tx1"/>
                </a:solidFill>
                <a:effectLst/>
                <a:latin typeface="Arial" charset="0"/>
              </a:rPr>
              <a:t>SOBRE </a:t>
            </a:r>
            <a:r>
              <a:rPr kumimoji="0" lang="es-ES_tradnl" altLang="es-ES_tradnl" sz="1600" b="1" i="0" u="none" strike="noStrike" cap="none" normalizeH="0" baseline="0" dirty="0">
                <a:ln>
                  <a:noFill/>
                </a:ln>
                <a:solidFill>
                  <a:schemeClr val="tx1"/>
                </a:solidFill>
                <a:effectLst/>
                <a:latin typeface="Arial" charset="0"/>
              </a:rPr>
              <a:t>MEDIDAS DE HIGIENE Y SEGURIDAD EN LA SALA DE </a:t>
            </a:r>
            <a:r>
              <a:rPr kumimoji="0" lang="es-ES_tradnl" altLang="es-ES_tradnl" sz="1600" b="1" i="0" u="none" strike="noStrike" cap="none" normalizeH="0" baseline="0" dirty="0" smtClean="0">
                <a:ln>
                  <a:noFill/>
                </a:ln>
                <a:solidFill>
                  <a:schemeClr val="tx1"/>
                </a:solidFill>
                <a:effectLst/>
                <a:latin typeface="Arial" charset="0"/>
              </a:rPr>
              <a:t>CLASES</a:t>
            </a:r>
            <a:endParaRPr kumimoji="0" lang="es-ES_tradnl" altLang="es-ES_tradnl" sz="16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57399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67544" y="697260"/>
            <a:ext cx="8208912" cy="4536504"/>
          </a:xfrm>
        </p:spPr>
        <p:txBody>
          <a:bodyPr>
            <a:normAutofit fontScale="92500"/>
          </a:bodyPr>
          <a:lstStyle/>
          <a:p>
            <a:pPr marL="0" indent="0" algn="ctr">
              <a:buNone/>
            </a:pPr>
            <a:r>
              <a:rPr lang="es-CL" sz="1600" b="1" u="sng" dirty="0"/>
              <a:t>PROTOCOLO </a:t>
            </a:r>
            <a:r>
              <a:rPr lang="es-CL" sz="1600" b="1" u="sng" dirty="0" smtClean="0"/>
              <a:t>N°7</a:t>
            </a:r>
          </a:p>
          <a:p>
            <a:pPr marL="0" indent="0" algn="ctr">
              <a:buNone/>
            </a:pPr>
            <a:r>
              <a:rPr lang="es-CL" sz="1600" b="1" u="sng" dirty="0" smtClean="0"/>
              <a:t>RUTINA DE BAÑO</a:t>
            </a:r>
          </a:p>
          <a:p>
            <a:pPr marL="0" indent="0" algn="ctr">
              <a:buNone/>
            </a:pPr>
            <a:endParaRPr lang="es-CL" sz="1600" b="1" u="sng" dirty="0"/>
          </a:p>
          <a:p>
            <a:r>
              <a:rPr lang="es-ES_tradnl" sz="1600" dirty="0" smtClean="0"/>
              <a:t>Los </a:t>
            </a:r>
            <a:r>
              <a:rPr lang="es-ES_tradnl" sz="1600" dirty="0"/>
              <a:t>niños y niñas no pueden ir solos al baño, siempre serán acompañados de un adulto que resguarde las medidas sanitarias correspondientes.</a:t>
            </a:r>
          </a:p>
          <a:p>
            <a:r>
              <a:rPr lang="es-ES" sz="1600" dirty="0" smtClean="0"/>
              <a:t>Sala </a:t>
            </a:r>
            <a:r>
              <a:rPr lang="es-ES" sz="1600" dirty="0"/>
              <a:t>de baño será utilizada por grupos pequeños de alumnos no mayor a aforo designado, mientras el resto del curso espera en zona demarcadas para tal efecto.</a:t>
            </a:r>
            <a:endParaRPr lang="es-ES_tradnl" sz="1600" dirty="0"/>
          </a:p>
          <a:p>
            <a:r>
              <a:rPr lang="es-ES" sz="1600" dirty="0" smtClean="0"/>
              <a:t>Se </a:t>
            </a:r>
            <a:r>
              <a:rPr lang="es-ES" sz="1600" dirty="0"/>
              <a:t>debe respetar demarcaciones en el suelo, a la salida de cada sala de baño para garantizar distanciamiento. </a:t>
            </a:r>
            <a:endParaRPr lang="es-ES_tradnl" sz="1600" dirty="0"/>
          </a:p>
          <a:p>
            <a:r>
              <a:rPr lang="es-ES" sz="1600" dirty="0" smtClean="0"/>
              <a:t>El </a:t>
            </a:r>
            <a:r>
              <a:rPr lang="es-ES" sz="1600" dirty="0"/>
              <a:t>uso de sala de baño se organizará por  turnos, para evitar aglomeraciones al término de hora de recreo.</a:t>
            </a:r>
            <a:endParaRPr lang="es-ES_tradnl" sz="1600" dirty="0"/>
          </a:p>
          <a:p>
            <a:r>
              <a:rPr lang="es-ES" sz="1600" dirty="0" smtClean="0"/>
              <a:t>Personal </a:t>
            </a:r>
            <a:r>
              <a:rPr lang="es-ES" sz="1600" dirty="0"/>
              <a:t>a cargo  deberá vigilar que alumnos no beban agua directamente de la llave, garantizar el uso de vasos individual con nombre de cada niño(a</a:t>
            </a:r>
            <a:r>
              <a:rPr lang="es-ES" sz="1600" dirty="0" smtClean="0"/>
              <a:t>.)</a:t>
            </a:r>
            <a:endParaRPr lang="es-ES_tradnl" sz="1600" dirty="0"/>
          </a:p>
          <a:p>
            <a:pPr marL="0" indent="0" algn="ctr">
              <a:buNone/>
            </a:pPr>
            <a:endParaRPr lang="es-ES" sz="1600" dirty="0"/>
          </a:p>
        </p:txBody>
      </p:sp>
      <p:pic>
        <p:nvPicPr>
          <p:cNvPr id="1026" name="Picture 2" descr="lustración De Los Niños Y Accesorios De Baño En Un Fondo Blanco  Ilustrac"/>
          <p:cNvPicPr>
            <a:picLocks noChangeAspect="1" noChangeArrowheads="1"/>
          </p:cNvPicPr>
          <p:nvPr/>
        </p:nvPicPr>
        <p:blipFill rotWithShape="1">
          <a:blip r:embed="rId2">
            <a:extLst>
              <a:ext uri="{28A0092B-C50C-407E-A947-70E740481C1C}">
                <a14:useLocalDpi xmlns:a14="http://schemas.microsoft.com/office/drawing/2010/main" val="0"/>
              </a:ext>
            </a:extLst>
          </a:blip>
          <a:srcRect l="10609" r="55420" b="50909"/>
          <a:stretch/>
        </p:blipFill>
        <p:spPr bwMode="auto">
          <a:xfrm>
            <a:off x="467544" y="365030"/>
            <a:ext cx="1600178" cy="1080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ustración De Los Niños Y Accesorios De Baño En Un Fondo Blanco  Ilustrac"/>
          <p:cNvPicPr>
            <a:picLocks noChangeAspect="1" noChangeArrowheads="1"/>
          </p:cNvPicPr>
          <p:nvPr/>
        </p:nvPicPr>
        <p:blipFill rotWithShape="1">
          <a:blip r:embed="rId2">
            <a:extLst>
              <a:ext uri="{28A0092B-C50C-407E-A947-70E740481C1C}">
                <a14:useLocalDpi xmlns:a14="http://schemas.microsoft.com/office/drawing/2010/main" val="0"/>
              </a:ext>
            </a:extLst>
          </a:blip>
          <a:srcRect l="59017" r="5314" b="50909"/>
          <a:stretch/>
        </p:blipFill>
        <p:spPr bwMode="auto">
          <a:xfrm>
            <a:off x="6444208" y="388698"/>
            <a:ext cx="1680187"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7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b="1" dirty="0"/>
              <a:t>PROTOCOLO </a:t>
            </a:r>
            <a:r>
              <a:rPr lang="es-ES" sz="2000" b="1" dirty="0" smtClean="0"/>
              <a:t>Nº1</a:t>
            </a:r>
            <a:br>
              <a:rPr lang="es-ES" sz="2000" b="1" dirty="0" smtClean="0"/>
            </a:br>
            <a:r>
              <a:rPr lang="es-ES" sz="2000" b="1" dirty="0" smtClean="0"/>
              <a:t> </a:t>
            </a:r>
            <a:r>
              <a:rPr lang="es-ES" sz="2000" b="1" dirty="0"/>
              <a:t>ASEO Y  DESINFECCIÓN ESCOLAR EN CONTEXTO COVID </a:t>
            </a:r>
            <a:r>
              <a:rPr lang="es-ES" sz="2000" b="1" dirty="0" smtClean="0"/>
              <a:t>-19</a:t>
            </a:r>
            <a:endParaRPr lang="es-ES" sz="2000" b="1" dirty="0"/>
          </a:p>
        </p:txBody>
      </p:sp>
      <p:sp>
        <p:nvSpPr>
          <p:cNvPr id="3" name="2 Marcador de contenido"/>
          <p:cNvSpPr>
            <a:spLocks noGrp="1"/>
          </p:cNvSpPr>
          <p:nvPr>
            <p:ph sz="quarter" idx="13"/>
          </p:nvPr>
        </p:nvSpPr>
        <p:spPr/>
        <p:txBody>
          <a:bodyPr>
            <a:normAutofit fontScale="70000" lnSpcReduction="20000"/>
          </a:bodyPr>
          <a:lstStyle/>
          <a:p>
            <a:pPr marL="0" indent="0">
              <a:buNone/>
            </a:pPr>
            <a:r>
              <a:rPr lang="es-ES" sz="1700" b="1" u="sng" dirty="0" smtClean="0"/>
              <a:t>Artículos de Limpieza</a:t>
            </a:r>
          </a:p>
          <a:p>
            <a:pPr lvl="0"/>
            <a:r>
              <a:rPr lang="es-CL" sz="2000" dirty="0"/>
              <a:t>Jabón</a:t>
            </a:r>
            <a:endParaRPr lang="es-ES" sz="2000" dirty="0"/>
          </a:p>
          <a:p>
            <a:pPr lvl="0"/>
            <a:r>
              <a:rPr lang="es-CL" sz="2000" dirty="0"/>
              <a:t>Dispensador de jabón</a:t>
            </a:r>
            <a:endParaRPr lang="es-ES" sz="2000" dirty="0"/>
          </a:p>
          <a:p>
            <a:pPr lvl="0"/>
            <a:r>
              <a:rPr lang="es-CL" sz="2000" dirty="0"/>
              <a:t>Papel secante en rodillos</a:t>
            </a:r>
            <a:endParaRPr lang="es-ES" sz="2000" dirty="0"/>
          </a:p>
          <a:p>
            <a:pPr lvl="0"/>
            <a:r>
              <a:rPr lang="es-CL" sz="2000" dirty="0"/>
              <a:t>Dispensador de papel secante en rodillos</a:t>
            </a:r>
            <a:endParaRPr lang="es-ES" sz="2000" dirty="0"/>
          </a:p>
          <a:p>
            <a:pPr lvl="0"/>
            <a:r>
              <a:rPr lang="es-CL" sz="2000" dirty="0"/>
              <a:t>Paños de limpieza</a:t>
            </a:r>
            <a:endParaRPr lang="es-ES" sz="2000" dirty="0"/>
          </a:p>
          <a:p>
            <a:pPr lvl="0"/>
            <a:r>
              <a:rPr lang="es-CL" sz="2000" dirty="0"/>
              <a:t>Envases vacíos para realizar diluciones de productos de limpieza y desinfección.</a:t>
            </a:r>
            <a:endParaRPr lang="es-ES" sz="2000" dirty="0"/>
          </a:p>
          <a:p>
            <a:pPr marL="0" indent="0">
              <a:buNone/>
            </a:pPr>
            <a:endParaRPr lang="es-ES" sz="1800" b="1" dirty="0"/>
          </a:p>
        </p:txBody>
      </p:sp>
      <p:sp>
        <p:nvSpPr>
          <p:cNvPr id="4" name="3 Marcador de contenido"/>
          <p:cNvSpPr>
            <a:spLocks noGrp="1"/>
          </p:cNvSpPr>
          <p:nvPr>
            <p:ph sz="quarter" idx="14"/>
          </p:nvPr>
        </p:nvSpPr>
        <p:spPr>
          <a:xfrm>
            <a:off x="4629150" y="1972577"/>
            <a:ext cx="4119314" cy="2853423"/>
          </a:xfrm>
        </p:spPr>
        <p:txBody>
          <a:bodyPr>
            <a:normAutofit fontScale="25000" lnSpcReduction="20000"/>
          </a:bodyPr>
          <a:lstStyle/>
          <a:p>
            <a:pPr marL="0" indent="0">
              <a:buNone/>
            </a:pPr>
            <a:r>
              <a:rPr lang="es-ES" sz="5600" b="1" u="sng" dirty="0" smtClean="0"/>
              <a:t>Productos desinfectantes</a:t>
            </a:r>
          </a:p>
          <a:p>
            <a:pPr lvl="0"/>
            <a:r>
              <a:rPr lang="es-CL" sz="5600" dirty="0"/>
              <a:t>Soluciones de Hipoclorito de Sodio al 5%</a:t>
            </a:r>
            <a:endParaRPr lang="es-ES" sz="5600" dirty="0"/>
          </a:p>
          <a:p>
            <a:pPr lvl="0"/>
            <a:r>
              <a:rPr lang="es-CL" sz="5600" dirty="0"/>
              <a:t>Amonio cuaternario </a:t>
            </a:r>
            <a:endParaRPr lang="es-ES" sz="5600" dirty="0"/>
          </a:p>
          <a:p>
            <a:pPr lvl="0"/>
            <a:r>
              <a:rPr lang="es-CL" sz="5600" dirty="0"/>
              <a:t>Alcohol Gel</a:t>
            </a:r>
            <a:endParaRPr lang="es-ES" sz="5600" dirty="0"/>
          </a:p>
          <a:p>
            <a:pPr lvl="0"/>
            <a:r>
              <a:rPr lang="es-CL" sz="5600" dirty="0"/>
              <a:t>Dispensador de Alcohol Gel</a:t>
            </a:r>
            <a:endParaRPr lang="es-ES" sz="5600" dirty="0"/>
          </a:p>
          <a:p>
            <a:pPr lvl="0"/>
            <a:r>
              <a:rPr lang="es-CL" sz="5600" dirty="0"/>
              <a:t>Alcohol etílico 70% (para limpieza de artículos electrónicos: computadores, teclados, etc.)</a:t>
            </a:r>
            <a:endParaRPr lang="es-ES" sz="5600" dirty="0"/>
          </a:p>
          <a:p>
            <a:pPr lvl="0"/>
            <a:r>
              <a:rPr lang="es-CL" sz="5600" dirty="0"/>
              <a:t>Otros desinfectantes según especificaciones del Instituto de Salud Pública)</a:t>
            </a:r>
            <a:endParaRPr lang="es-ES" sz="5600" dirty="0"/>
          </a:p>
          <a:p>
            <a:pPr marL="0" indent="0">
              <a:buNone/>
            </a:pPr>
            <a:endParaRPr lang="es-ES" sz="1800" b="1" dirty="0"/>
          </a:p>
        </p:txBody>
      </p:sp>
      <p:cxnSp>
        <p:nvCxnSpPr>
          <p:cNvPr id="6" name="Conector recto 5"/>
          <p:cNvCxnSpPr>
            <a:stCxn id="2" idx="2"/>
          </p:cNvCxnSpPr>
          <p:nvPr/>
        </p:nvCxnSpPr>
        <p:spPr>
          <a:xfrm>
            <a:off x="4572001" y="1845579"/>
            <a:ext cx="57149" cy="32441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74454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1B097"/>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11560" y="244677"/>
            <a:ext cx="8064896" cy="4773063"/>
          </a:xfrm>
        </p:spPr>
        <p:txBody>
          <a:bodyPr>
            <a:normAutofit/>
          </a:bodyPr>
          <a:lstStyle/>
          <a:p>
            <a:pPr marL="0" indent="0" algn="ctr">
              <a:buNone/>
            </a:pPr>
            <a:r>
              <a:rPr lang="es-CL" sz="1600" b="1" u="sng" dirty="0"/>
              <a:t>PROTOCOLO </a:t>
            </a:r>
            <a:r>
              <a:rPr lang="es-CL" sz="1600" b="1" u="sng" dirty="0" smtClean="0"/>
              <a:t>N°8</a:t>
            </a:r>
            <a:r>
              <a:rPr lang="es-ES" sz="1600" dirty="0" smtClean="0"/>
              <a:t> </a:t>
            </a:r>
          </a:p>
          <a:p>
            <a:pPr marL="0" indent="0" algn="ctr">
              <a:buNone/>
            </a:pPr>
            <a:r>
              <a:rPr lang="es-ES" sz="1600" dirty="0" smtClean="0"/>
              <a:t>ESTRATEGIAS PARA </a:t>
            </a:r>
            <a:r>
              <a:rPr lang="es-ES_tradnl" dirty="0" smtClean="0"/>
              <a:t>EVITAR  AGLOMERACIONES</a:t>
            </a:r>
            <a:endParaRPr lang="es-ES_tradnl" dirty="0"/>
          </a:p>
          <a:p>
            <a:endParaRPr lang="es-ES_tradnl" dirty="0" smtClean="0"/>
          </a:p>
          <a:p>
            <a:r>
              <a:rPr lang="es-ES_tradnl" dirty="0" smtClean="0"/>
              <a:t>Uso DE tarjetas </a:t>
            </a:r>
            <a:r>
              <a:rPr lang="es-ES_tradnl" dirty="0"/>
              <a:t>de colores del semáforo, distintivos para que cuando los niños y niñas se estén aglomerando el adulto a cargo pueda generar una estrategia lúdica para volver a distanciarlos, puede ser: con un pandero, un triángulo, mostrando un cartel de colores, etc. Estas indicaciones serán informadas con anterioridad para que los niños y niñas de manera paulatina vayan integrándolas como hábitos necesarios para su seguridad y bienestar. </a:t>
            </a:r>
          </a:p>
          <a:p>
            <a:r>
              <a:rPr lang="es-ES_tradnl" dirty="0" smtClean="0"/>
              <a:t> </a:t>
            </a:r>
            <a:r>
              <a:rPr lang="es-ES_tradnl" dirty="0"/>
              <a:t>Demarcaciones en el suelo de pasillos, baños, salas, etc.</a:t>
            </a:r>
          </a:p>
          <a:p>
            <a:endParaRPr lang="es-ES_tradnl" dirty="0" smtClean="0"/>
          </a:p>
        </p:txBody>
      </p:sp>
      <p:pic>
        <p:nvPicPr>
          <p:cNvPr id="2050" name="Picture 2" descr="oronavirus: 6 ilustraciones para enseñar a los niños a proteger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073524"/>
            <a:ext cx="2304256"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675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68F704"/>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22863" y="483679"/>
            <a:ext cx="8496944" cy="4824535"/>
          </a:xfrm>
        </p:spPr>
        <p:txBody>
          <a:bodyPr>
            <a:normAutofit fontScale="85000" lnSpcReduction="20000"/>
          </a:bodyPr>
          <a:lstStyle/>
          <a:p>
            <a:pPr marL="0" indent="0" algn="ctr">
              <a:buNone/>
            </a:pPr>
            <a:r>
              <a:rPr lang="es-CL" sz="1600" b="1" u="sng" dirty="0"/>
              <a:t>PROTOCOLO </a:t>
            </a:r>
            <a:r>
              <a:rPr lang="es-CL" sz="1600" b="1" u="sng" dirty="0" smtClean="0"/>
              <a:t>N°9</a:t>
            </a:r>
          </a:p>
          <a:p>
            <a:pPr marL="0" indent="0" algn="ctr">
              <a:buNone/>
            </a:pPr>
            <a:r>
              <a:rPr lang="es-CL" sz="1600" b="1" u="sng" dirty="0" smtClean="0"/>
              <a:t>RUTINA  TRANSPORTE ESCOLAR</a:t>
            </a:r>
          </a:p>
          <a:p>
            <a:pPr marL="0" indent="0" algn="ctr">
              <a:buNone/>
            </a:pPr>
            <a:endParaRPr lang="es-CL" sz="1600" b="1" u="sng" dirty="0"/>
          </a:p>
          <a:p>
            <a:r>
              <a:rPr lang="es-ES" sz="1600" dirty="0" smtClean="0"/>
              <a:t>Los </a:t>
            </a:r>
            <a:r>
              <a:rPr lang="es-ES" sz="1600" dirty="0"/>
              <a:t>encargados del transporte realizarán rutina de sanitización y control al momento de recibir a alumnos (toma de temperatura, entregar alcohol gel y limpieza de calzado)</a:t>
            </a:r>
            <a:endParaRPr lang="es-ES_tradnl" sz="1600" dirty="0"/>
          </a:p>
          <a:p>
            <a:r>
              <a:rPr lang="es-ES" sz="1600" dirty="0" smtClean="0"/>
              <a:t>Registrar </a:t>
            </a:r>
            <a:r>
              <a:rPr lang="es-ES" sz="1600" dirty="0"/>
              <a:t>en planilla asistencia diaria de alumnos y alumnas .</a:t>
            </a:r>
            <a:endParaRPr lang="es-ES_tradnl" sz="1600" dirty="0"/>
          </a:p>
          <a:p>
            <a:r>
              <a:rPr lang="es-ES" sz="1600" dirty="0" smtClean="0"/>
              <a:t>Reforzar </a:t>
            </a:r>
            <a:r>
              <a:rPr lang="es-ES" sz="1600" dirty="0"/>
              <a:t>cumplimiento de conductas  a cumplir al interior del transporte: no consumir alimentos, no  intercambiar objetos, uso permanente de mascarillas, evitar saludar de besos y abrazos.</a:t>
            </a:r>
            <a:endParaRPr lang="es-ES_tradnl" sz="1600" dirty="0"/>
          </a:p>
          <a:p>
            <a:r>
              <a:rPr lang="es-ES" sz="1600" dirty="0" smtClean="0"/>
              <a:t>Garantizar </a:t>
            </a:r>
            <a:r>
              <a:rPr lang="es-ES" sz="1600" dirty="0"/>
              <a:t>una adecuada ventilación  del </a:t>
            </a:r>
            <a:r>
              <a:rPr lang="es-ES" sz="1600" dirty="0" smtClean="0"/>
              <a:t>vehículo.</a:t>
            </a:r>
            <a:endParaRPr lang="es-ES_tradnl" sz="1600" dirty="0"/>
          </a:p>
          <a:p>
            <a:r>
              <a:rPr lang="es-ES" sz="1600" dirty="0" smtClean="0"/>
              <a:t>Al </a:t>
            </a:r>
            <a:r>
              <a:rPr lang="es-ES" sz="1600" dirty="0"/>
              <a:t>término de cada recorrido, se realizará limpieza y sanitización del vehículo, principalmente manillas, cinturones de seguridad, pisos, entre otros.</a:t>
            </a:r>
            <a:endParaRPr lang="es-ES_tradnl" sz="1600" dirty="0"/>
          </a:p>
          <a:p>
            <a:r>
              <a:rPr lang="es-ES" sz="1600" dirty="0" smtClean="0"/>
              <a:t>Al </a:t>
            </a:r>
            <a:r>
              <a:rPr lang="es-ES" sz="1600" dirty="0"/>
              <a:t>momento de llegar a la escuela los alumnos que se trasladan en furgón escolar, el personal de turno (2 personas) utilizarán, mascarillas y guantes para recibirlos desde el transporte y ayudarlos a ubicarse en zona demarcada en el piso de la escuela, con la finalidad de respetar distancia social, realizar proceso de higienización y ser trasladados a sus salas, en grupo no superior a 5 niños y niñas, manteniendo la precaución de uso continuo de alcohol </a:t>
            </a:r>
            <a:r>
              <a:rPr lang="es-ES" sz="1600" dirty="0" smtClean="0"/>
              <a:t>gel.</a:t>
            </a:r>
            <a:endParaRPr lang="es-ES_tradnl" sz="1600" dirty="0"/>
          </a:p>
          <a:p>
            <a:pPr marL="0" indent="0" algn="ctr">
              <a:buNone/>
            </a:pPr>
            <a:endParaRPr lang="es-ES" sz="1600" dirty="0"/>
          </a:p>
        </p:txBody>
      </p:sp>
      <p:pic>
        <p:nvPicPr>
          <p:cNvPr id="3074" name="Picture 2" descr="CONOS TRANSPORTE ESCOLA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37" y="2443"/>
            <a:ext cx="1414897" cy="141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07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D94B21"/>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95536" y="409228"/>
            <a:ext cx="8424936" cy="4824535"/>
          </a:xfrm>
        </p:spPr>
        <p:txBody>
          <a:bodyPr/>
          <a:lstStyle/>
          <a:p>
            <a:pPr marL="0" indent="0" algn="ctr">
              <a:buNone/>
            </a:pPr>
            <a:r>
              <a:rPr lang="es-CL" sz="1600" b="1" u="sng" dirty="0"/>
              <a:t>PROTOCOLO </a:t>
            </a:r>
            <a:r>
              <a:rPr lang="es-CL" sz="1600" b="1" u="sng" dirty="0" smtClean="0"/>
              <a:t>N°10 </a:t>
            </a:r>
            <a:endParaRPr lang="es-ES" sz="1600" dirty="0"/>
          </a:p>
          <a:p>
            <a:pPr marL="0" indent="0" algn="ctr">
              <a:buNone/>
            </a:pPr>
            <a:r>
              <a:rPr lang="es-ES_tradnl" dirty="0" smtClean="0"/>
              <a:t>ORGANIZACI</a:t>
            </a:r>
            <a:r>
              <a:rPr lang="es-ES" dirty="0" smtClean="0"/>
              <a:t>ÓN JORNADA Y CURRICULAR</a:t>
            </a:r>
          </a:p>
          <a:p>
            <a:pPr marL="0" indent="0" algn="ctr">
              <a:buNone/>
            </a:pPr>
            <a:endParaRPr lang="es-ES" dirty="0"/>
          </a:p>
          <a:p>
            <a:pPr marL="0" indent="0" algn="ctr">
              <a:buNone/>
            </a:pPr>
            <a:r>
              <a:rPr lang="es-ES_tradnl" dirty="0"/>
              <a:t>Debido a matrícula, metraje  del establecimiento  y cumplimiento de distanciamiento y aforo solicitado , se opta por Metodología Mixta de trabajo : </a:t>
            </a:r>
            <a:r>
              <a:rPr lang="es-ES_tradnl" b="1" dirty="0"/>
              <a:t>días de clases presenciales combinadas con días de trabajo remoto</a:t>
            </a:r>
            <a:r>
              <a:rPr lang="es-ES_tradnl" dirty="0"/>
              <a:t> tal como se trabajó durante el año 2020 .Al momento de clases presenciales se procederá a alternar los días para designar 2 grupos de alumnos dentro de un mismo curso. </a:t>
            </a:r>
            <a:endParaRPr lang="es-ES" dirty="0" smtClean="0"/>
          </a:p>
          <a:p>
            <a:pPr marL="0" indent="0" algn="ctr">
              <a:buNone/>
            </a:pPr>
            <a:endParaRPr lang="es-ES" dirty="0" smtClean="0"/>
          </a:p>
          <a:p>
            <a:endParaRPr lang="es-ES" dirty="0"/>
          </a:p>
          <a:p>
            <a:endParaRPr lang="es-ES" dirty="0" smtClean="0"/>
          </a:p>
          <a:p>
            <a:endParaRPr lang="es-ES" dirty="0"/>
          </a:p>
          <a:p>
            <a:endParaRPr lang="es-ES_tradnl" dirty="0"/>
          </a:p>
        </p:txBody>
      </p:sp>
      <p:graphicFrame>
        <p:nvGraphicFramePr>
          <p:cNvPr id="8" name="Tabla 7"/>
          <p:cNvGraphicFramePr>
            <a:graphicFrameLocks noGrp="1"/>
          </p:cNvGraphicFramePr>
          <p:nvPr>
            <p:extLst>
              <p:ext uri="{D42A27DB-BD31-4B8C-83A1-F6EECF244321}">
                <p14:modId xmlns:p14="http://schemas.microsoft.com/office/powerpoint/2010/main" val="482752007"/>
              </p:ext>
            </p:extLst>
          </p:nvPr>
        </p:nvGraphicFramePr>
        <p:xfrm>
          <a:off x="1151620" y="3289548"/>
          <a:ext cx="6912768" cy="1691264"/>
        </p:xfrm>
        <a:graphic>
          <a:graphicData uri="http://schemas.openxmlformats.org/drawingml/2006/table">
            <a:tbl>
              <a:tblPr firstRow="1" firstCol="1" bandRow="1">
                <a:tableStyleId>{5C22544A-7EE6-4342-B048-85BDC9FD1C3A}</a:tableStyleId>
              </a:tblPr>
              <a:tblGrid>
                <a:gridCol w="6912768"/>
              </a:tblGrid>
              <a:tr h="1691264">
                <a:tc>
                  <a:txBody>
                    <a:bodyPr/>
                    <a:lstStyle/>
                    <a:p>
                      <a:pPr algn="just">
                        <a:lnSpc>
                          <a:spcPct val="115000"/>
                        </a:lnSpc>
                        <a:spcAft>
                          <a:spcPts val="0"/>
                        </a:spcAft>
                      </a:pPr>
                      <a:r>
                        <a:rPr lang="es-ES_tradnl" sz="1800" dirty="0">
                          <a:effectLst/>
                        </a:rPr>
                        <a:t>GRUPO A: asiste al establecimiento días lunes y miércoles</a:t>
                      </a:r>
                      <a:endParaRPr lang="es-ES_tradnl" sz="2000" dirty="0">
                        <a:effectLst/>
                      </a:endParaRPr>
                    </a:p>
                    <a:p>
                      <a:pPr algn="just">
                        <a:lnSpc>
                          <a:spcPct val="115000"/>
                        </a:lnSpc>
                        <a:spcAft>
                          <a:spcPts val="0"/>
                        </a:spcAft>
                      </a:pPr>
                      <a:r>
                        <a:rPr lang="es-ES_tradnl" sz="1800" dirty="0">
                          <a:effectLst/>
                        </a:rPr>
                        <a:t>GRUPO B: asiste al establecimiento días martes  y jueves</a:t>
                      </a:r>
                      <a:endParaRPr lang="es-ES_tradnl" sz="2000" dirty="0">
                        <a:effectLst/>
                      </a:endParaRPr>
                    </a:p>
                    <a:p>
                      <a:pPr algn="ctr">
                        <a:lnSpc>
                          <a:spcPct val="115000"/>
                        </a:lnSpc>
                        <a:spcAft>
                          <a:spcPts val="0"/>
                        </a:spcAft>
                      </a:pPr>
                      <a:r>
                        <a:rPr lang="es-ES_tradnl" sz="1800" dirty="0">
                          <a:effectLst/>
                        </a:rPr>
                        <a:t>+++ Los días viernes asisten  alumnos de grupo A Y B  en semanas </a:t>
                      </a:r>
                      <a:r>
                        <a:rPr lang="es-ES_tradnl" sz="1800" dirty="0" smtClean="0">
                          <a:effectLst/>
                        </a:rPr>
                        <a:t>alternadas +++</a:t>
                      </a:r>
                      <a:endParaRPr lang="es-ES_tradnl" sz="20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1905808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1B097"/>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330" y="337219"/>
            <a:ext cx="7772870" cy="5040561"/>
          </a:xfrm>
        </p:spPr>
        <p:txBody>
          <a:bodyPr/>
          <a:lstStyle/>
          <a:p>
            <a:r>
              <a:rPr lang="es-ES_tradnl" dirty="0" smtClean="0"/>
              <a:t>Al </a:t>
            </a:r>
            <a:r>
              <a:rPr lang="es-ES_tradnl" dirty="0"/>
              <a:t>desarrollar ambas modalidades se debe garantizar  el aprendizaje continuo a través de la priorización curricular diseñadas para cada nivel, enfatizando la contención socioemocional de los niños y niñas</a:t>
            </a:r>
            <a:r>
              <a:rPr lang="es-ES_tradnl" dirty="0" smtClean="0"/>
              <a:t>.</a:t>
            </a:r>
          </a:p>
          <a:p>
            <a:endParaRPr lang="es-ES_tradnl" dirty="0"/>
          </a:p>
          <a:p>
            <a:r>
              <a:rPr lang="es-ES_tradnl" dirty="0" smtClean="0"/>
              <a:t>Si </a:t>
            </a:r>
            <a:r>
              <a:rPr lang="es-ES_tradnl" dirty="0"/>
              <a:t>no existe conectividad para clases remotas, coordinar  utilización de Texto escolar (transición 1 y 2), imprimir recursos propios del establecimiento y/o   </a:t>
            </a:r>
            <a:r>
              <a:rPr lang="es-ES_tradnl" dirty="0" smtClean="0"/>
              <a:t>APOYO de </a:t>
            </a:r>
            <a:r>
              <a:rPr lang="es-ES_tradnl" dirty="0"/>
              <a:t>aprendo en </a:t>
            </a:r>
            <a:r>
              <a:rPr lang="es-ES_tradnl" dirty="0" smtClean="0"/>
              <a:t>línea.</a:t>
            </a:r>
            <a:endParaRPr lang="es-ES_tradnl" dirty="0" smtClean="0"/>
          </a:p>
          <a:p>
            <a:endParaRPr lang="es-ES_tradnl" dirty="0"/>
          </a:p>
          <a:p>
            <a:r>
              <a:rPr lang="es-ES_tradnl" dirty="0" smtClean="0"/>
              <a:t>Apoderado </a:t>
            </a:r>
            <a:r>
              <a:rPr lang="es-ES_tradnl" dirty="0"/>
              <a:t>debe realizar   “devolución” obligatoria de actividades enviadas, según fechas acordadas, para recibir su correspondiente retroalimentación por parte de la educadora. </a:t>
            </a:r>
          </a:p>
          <a:p>
            <a:endParaRPr lang="es-ES_tradnl" dirty="0"/>
          </a:p>
        </p:txBody>
      </p:sp>
    </p:spTree>
    <p:extLst>
      <p:ext uri="{BB962C8B-B14F-4D97-AF65-F5344CB8AC3E}">
        <p14:creationId xmlns:p14="http://schemas.microsoft.com/office/powerpoint/2010/main" val="47771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467544" y="553244"/>
            <a:ext cx="8568952" cy="4608511"/>
          </a:xfrm>
        </p:spPr>
        <p:txBody>
          <a:bodyPr>
            <a:normAutofit fontScale="85000" lnSpcReduction="10000"/>
          </a:bodyPr>
          <a:lstStyle/>
          <a:p>
            <a:pPr marL="0" indent="0" algn="ctr">
              <a:buNone/>
            </a:pPr>
            <a:r>
              <a:rPr lang="es-CL" sz="1600" b="1" u="sng" dirty="0" smtClean="0"/>
              <a:t>PROTOCOLO N°11</a:t>
            </a:r>
          </a:p>
          <a:p>
            <a:pPr marL="0" indent="0" algn="ctr">
              <a:buNone/>
            </a:pPr>
            <a:r>
              <a:rPr lang="es-CL" sz="1600" b="1" u="sng" dirty="0" smtClean="0"/>
              <a:t>FORMAS DE COMUNICACI</a:t>
            </a:r>
            <a:r>
              <a:rPr lang="es-ES" sz="1600" b="1" u="sng" dirty="0" smtClean="0"/>
              <a:t>ÓN</a:t>
            </a:r>
          </a:p>
          <a:p>
            <a:r>
              <a:rPr lang="es-ES_tradnl" sz="1600" dirty="0" smtClean="0"/>
              <a:t> </a:t>
            </a:r>
            <a:r>
              <a:rPr lang="es-ES_tradnl" sz="1600" dirty="0"/>
              <a:t>T</a:t>
            </a:r>
            <a:r>
              <a:rPr lang="es-CL" sz="1600" dirty="0"/>
              <a:t>odos los protocolos e información complementaria del plan de funcionamiento de nuestro Establecimiento Educativo será informado a la comunidad  por medio de página web institucional </a:t>
            </a:r>
            <a:r>
              <a:rPr lang="es-CL" sz="1600" b="1" dirty="0"/>
              <a:t>(</a:t>
            </a:r>
            <a:r>
              <a:rPr lang="es-CL" sz="1600" b="1" u="sng" dirty="0">
                <a:hlinkClick r:id="rId2"/>
              </a:rPr>
              <a:t>www.mpmundo.cl</a:t>
            </a:r>
            <a:r>
              <a:rPr lang="es-CL" sz="1600" b="1" dirty="0"/>
              <a:t> ), </a:t>
            </a:r>
            <a:r>
              <a:rPr lang="es-CL" sz="1600" dirty="0"/>
              <a:t>RRSS, correos electrónicos y/o circulares informativas. </a:t>
            </a:r>
            <a:endParaRPr lang="es-ES_tradnl" sz="1600" dirty="0"/>
          </a:p>
          <a:p>
            <a:r>
              <a:rPr lang="es-ES_tradnl" sz="1600" dirty="0" smtClean="0"/>
              <a:t>Reforzar </a:t>
            </a:r>
            <a:r>
              <a:rPr lang="es-ES_tradnl" sz="1600" dirty="0"/>
              <a:t>con los niños y niñas los comportamientos que deben adoptarse en torno a las medidas  de prevención, en bloque de bienvenida y rutina inicial de cada jornada. </a:t>
            </a:r>
          </a:p>
          <a:p>
            <a:r>
              <a:rPr lang="es-ES_tradnl" sz="1600" dirty="0" smtClean="0"/>
              <a:t>El </a:t>
            </a:r>
            <a:r>
              <a:rPr lang="es-ES_tradnl" sz="1600" dirty="0"/>
              <a:t>apoderado tendrá la opción de realizar sus consultas vía telefónica, chat de curso o correo institucional </a:t>
            </a:r>
            <a:r>
              <a:rPr lang="es-ES_tradnl" sz="1600" b="1" u="sng" dirty="0" smtClean="0">
                <a:hlinkClick r:id="rId3"/>
              </a:rPr>
              <a:t>mpmundo.escuela@gmail.com</a:t>
            </a:r>
            <a:endParaRPr lang="es-ES_tradnl" sz="1600" dirty="0"/>
          </a:p>
          <a:p>
            <a:pPr algn="ctr"/>
            <a:r>
              <a:rPr lang="es-ES_tradnl" sz="1600" b="1" u="sng" dirty="0" smtClean="0"/>
              <a:t>Otras </a:t>
            </a:r>
            <a:r>
              <a:rPr lang="es-ES_tradnl" sz="1600" b="1" u="sng" dirty="0"/>
              <a:t>medidas:</a:t>
            </a:r>
            <a:endParaRPr lang="es-ES_tradnl" sz="1600" dirty="0"/>
          </a:p>
          <a:p>
            <a:r>
              <a:rPr lang="es-ES_tradnl" sz="1600" dirty="0" smtClean="0"/>
              <a:t>Queda </a:t>
            </a:r>
            <a:r>
              <a:rPr lang="es-ES_tradnl" sz="1600" dirty="0"/>
              <a:t>prohibido ingreso de apoderados durante la jornada de clases , con la finalidad de limitar la cantidad de personas al interior de la escuela. Sólo en casos excepcionales  previa citación se autorizará su ingreso a las dependencias.</a:t>
            </a:r>
          </a:p>
          <a:p>
            <a:r>
              <a:rPr lang="es-CL" sz="1600" dirty="0" smtClean="0"/>
              <a:t>Las </a:t>
            </a:r>
            <a:r>
              <a:rPr lang="es-CL" sz="1600" dirty="0"/>
              <a:t>Reuniones de Apoderados se realizarán a través de plataforma online. En caso excepcional se citará de manera individual o en grupos pequeños que no superen el limite permitido para lugares cerrados.</a:t>
            </a:r>
            <a:endParaRPr lang="es-ES_tradnl" sz="1600" dirty="0"/>
          </a:p>
          <a:p>
            <a:pPr marL="0" indent="0" algn="ctr">
              <a:buNone/>
            </a:pPr>
            <a:endParaRPr lang="es-ES" sz="1600" dirty="0"/>
          </a:p>
        </p:txBody>
      </p:sp>
    </p:spTree>
    <p:extLst>
      <p:ext uri="{BB962C8B-B14F-4D97-AF65-F5344CB8AC3E}">
        <p14:creationId xmlns:p14="http://schemas.microsoft.com/office/powerpoint/2010/main" val="537827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0DF09"/>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251520" y="481236"/>
            <a:ext cx="8784976" cy="4752527"/>
          </a:xfrm>
        </p:spPr>
        <p:txBody>
          <a:bodyPr>
            <a:normAutofit fontScale="55000" lnSpcReduction="20000"/>
          </a:bodyPr>
          <a:lstStyle/>
          <a:p>
            <a:pPr marL="0" indent="0" algn="ctr">
              <a:buNone/>
            </a:pPr>
            <a:r>
              <a:rPr lang="es-ES_tradnl" sz="2100" b="1" dirty="0" smtClean="0"/>
              <a:t>PROTOCOLO  CONVIVENCIA  ESCOLAR FRENTE FALTA A PROTOCOLOS  COVID</a:t>
            </a:r>
          </a:p>
          <a:p>
            <a:pPr marL="0" indent="0" algn="ctr">
              <a:buNone/>
            </a:pPr>
            <a:endParaRPr lang="es-ES_tradnl" b="1" dirty="0"/>
          </a:p>
          <a:p>
            <a:pPr marL="0" indent="0">
              <a:buNone/>
            </a:pPr>
            <a:r>
              <a:rPr lang="es-ES" sz="2000" dirty="0" smtClean="0"/>
              <a:t>		Corporación </a:t>
            </a:r>
            <a:r>
              <a:rPr lang="es-ES" sz="2000" dirty="0"/>
              <a:t>Educacional Mi Pequeño Mundo  de San Ramón, elaboró y dio a conocer por diversos medios,  sus  protocolos para el retorno seguro a clases presenciales producto de la pandemia que nos afecta, para lo cual es fundamental el compromiso y cumplimiento de cada uno de ellos por parte de cada estamento: personal, niños, niñas , familias y comunidad en general, en caso contrario se aplicará el siguiente  paso a paso</a:t>
            </a:r>
            <a:r>
              <a:rPr lang="es-ES" sz="2000" dirty="0" smtClean="0"/>
              <a:t>:</a:t>
            </a:r>
            <a:endParaRPr lang="es-ES_tradnl" sz="2000" dirty="0" smtClean="0"/>
          </a:p>
          <a:p>
            <a:pPr marL="0" indent="0">
              <a:buNone/>
            </a:pPr>
            <a:endParaRPr lang="es-ES_tradnl" sz="2000" dirty="0" smtClean="0"/>
          </a:p>
          <a:p>
            <a:r>
              <a:rPr lang="es-ES" sz="2000" dirty="0" smtClean="0"/>
              <a:t>En </a:t>
            </a:r>
            <a:r>
              <a:rPr lang="es-ES" sz="2000" dirty="0"/>
              <a:t>caso de no obedecer  a normas establecidas, se le prohibirá el ingreso al establecimiento</a:t>
            </a:r>
            <a:r>
              <a:rPr lang="es-ES" sz="2000" dirty="0" smtClean="0"/>
              <a:t>.</a:t>
            </a:r>
            <a:endParaRPr lang="es-ES_tradnl" sz="2000" dirty="0"/>
          </a:p>
          <a:p>
            <a:r>
              <a:rPr lang="es-ES" sz="2000" dirty="0"/>
              <a:t>Al observar el incumplimiento de alguna acción correspondiente a medidas sanitarias (distanciamiento físico, uso de mascarilla, utilización de alcohol gel , control de temperatura, limpieza de calzado etc.) , al interior del establecimiento, recibirá una observación de manera verbal para que se corrija la conducta inadecuada</a:t>
            </a:r>
            <a:r>
              <a:rPr lang="es-ES" sz="2000" dirty="0" smtClean="0"/>
              <a:t>.</a:t>
            </a:r>
            <a:endParaRPr lang="es-ES_tradnl" sz="2000" dirty="0"/>
          </a:p>
          <a:p>
            <a:r>
              <a:rPr lang="es-ES" sz="2000" dirty="0"/>
              <a:t>En caso de ser observado en reiteradas oportunidades, utilizando de mala forma  mascarilla, haciendo caso omiso de distanciamiento físico  de a lo menos 1 metro  entre otras medidas , será citado a entrevista con Directora o Encargada de Convivencia Escolar, con la finalidad de crear y mantener conciencia de cuidado  con sus pares y autocuidado.</a:t>
            </a:r>
            <a:endParaRPr lang="es-ES_tradnl" sz="2000" dirty="0"/>
          </a:p>
          <a:p>
            <a:r>
              <a:rPr lang="es-ES" sz="2000" dirty="0"/>
              <a:t>Al continuar el actuar no deseado, se emitirá una carta de amonestación por </a:t>
            </a:r>
            <a:r>
              <a:rPr lang="es-ES" sz="2000" dirty="0" smtClean="0"/>
              <a:t>escrito.</a:t>
            </a:r>
          </a:p>
          <a:p>
            <a:r>
              <a:rPr lang="es-ES" sz="2200" dirty="0" smtClean="0"/>
              <a:t>Al </a:t>
            </a:r>
            <a:r>
              <a:rPr lang="es-ES" sz="2200" dirty="0"/>
              <a:t>acumular 3  sanciones, será notificado a Sostenedor , para posterior  evaluación de aviso a inspección de trabajo en caso de personal  del establecimiento educativo.</a:t>
            </a:r>
            <a:endParaRPr lang="es-ES_tradnl" sz="2200" dirty="0"/>
          </a:p>
          <a:p>
            <a:r>
              <a:rPr lang="es-ES" sz="2200" dirty="0" smtClean="0"/>
              <a:t> Al </a:t>
            </a:r>
            <a:r>
              <a:rPr lang="es-ES" sz="2200" dirty="0"/>
              <a:t>acumular 3  sanciones , se informará a apoderado, en caso de párvulos, para potenciar la corrección de la conducta</a:t>
            </a:r>
            <a:r>
              <a:rPr lang="es-ES" sz="2200" dirty="0" smtClean="0"/>
              <a:t>.</a:t>
            </a:r>
            <a:endParaRPr lang="es-ES_tradnl" sz="2500" dirty="0"/>
          </a:p>
          <a:p>
            <a:pPr marL="0" indent="0">
              <a:buNone/>
            </a:pPr>
            <a:endParaRPr lang="es-ES_tradnl" b="1" dirty="0"/>
          </a:p>
        </p:txBody>
      </p:sp>
    </p:spTree>
    <p:extLst>
      <p:ext uri="{BB962C8B-B14F-4D97-AF65-F5344CB8AC3E}">
        <p14:creationId xmlns:p14="http://schemas.microsoft.com/office/powerpoint/2010/main" val="1647901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Corona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1766887"/>
            <a:ext cx="8086725" cy="3324225"/>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779912" y="625252"/>
            <a:ext cx="2875082" cy="523220"/>
          </a:xfrm>
          <a:prstGeom prst="rect">
            <a:avLst/>
          </a:prstGeom>
          <a:noFill/>
        </p:spPr>
        <p:txBody>
          <a:bodyPr wrap="none" rtlCol="0">
            <a:spAutoFit/>
          </a:bodyPr>
          <a:lstStyle/>
          <a:p>
            <a:r>
              <a:rPr lang="es-ES" sz="2800" dirty="0" smtClean="0"/>
              <a:t>MUCHAS GRACIAS</a:t>
            </a:r>
            <a:endParaRPr lang="es-ES" sz="2800" dirty="0"/>
          </a:p>
        </p:txBody>
      </p:sp>
    </p:spTree>
    <p:extLst>
      <p:ext uri="{BB962C8B-B14F-4D97-AF65-F5344CB8AC3E}">
        <p14:creationId xmlns:p14="http://schemas.microsoft.com/office/powerpoint/2010/main" val="125162487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685330" y="769268"/>
            <a:ext cx="6983014" cy="4056733"/>
          </a:xfrm>
        </p:spPr>
        <p:txBody>
          <a:bodyPr>
            <a:noAutofit/>
          </a:bodyPr>
          <a:lstStyle/>
          <a:p>
            <a:pPr algn="ctr"/>
            <a:r>
              <a:rPr lang="es-ES_tradnl" b="1" u="sng" dirty="0" smtClean="0"/>
              <a:t>Artículos </a:t>
            </a:r>
            <a:r>
              <a:rPr lang="es-ES_tradnl" b="1" u="sng" dirty="0"/>
              <a:t>de </a:t>
            </a:r>
            <a:r>
              <a:rPr lang="es-ES_tradnl" b="1" u="sng" dirty="0" smtClean="0"/>
              <a:t>Protección </a:t>
            </a:r>
            <a:r>
              <a:rPr lang="es-ES_tradnl" b="1" u="sng" dirty="0"/>
              <a:t>Personal </a:t>
            </a:r>
            <a:endParaRPr lang="es-ES_tradnl" u="sng" dirty="0"/>
          </a:p>
          <a:p>
            <a:r>
              <a:rPr lang="es-ES_tradnl" dirty="0" smtClean="0"/>
              <a:t> </a:t>
            </a:r>
            <a:r>
              <a:rPr lang="es-ES_tradnl" dirty="0"/>
              <a:t>Mascarillas</a:t>
            </a:r>
            <a:r>
              <a:rPr lang="es-ES_tradnl" dirty="0" smtClean="0"/>
              <a:t>.</a:t>
            </a:r>
          </a:p>
          <a:p>
            <a:r>
              <a:rPr lang="es-ES_tradnl" dirty="0" smtClean="0"/>
              <a:t>Guantes </a:t>
            </a:r>
            <a:r>
              <a:rPr lang="es-ES_tradnl" dirty="0"/>
              <a:t>para labores de aseo desechables o </a:t>
            </a:r>
            <a:r>
              <a:rPr lang="es-ES_tradnl" dirty="0" smtClean="0"/>
              <a:t>reutilizables</a:t>
            </a:r>
            <a:r>
              <a:rPr lang="es-ES_tradnl" dirty="0"/>
              <a:t>, resistentes, impermeables y de </a:t>
            </a:r>
            <a:r>
              <a:rPr lang="es-ES_tradnl" dirty="0" smtClean="0"/>
              <a:t>manga </a:t>
            </a:r>
            <a:r>
              <a:rPr lang="es-ES_tradnl" dirty="0"/>
              <a:t>larga (no </a:t>
            </a:r>
            <a:r>
              <a:rPr lang="es-ES_tradnl" dirty="0" smtClean="0"/>
              <a:t>quirúrgicos).</a:t>
            </a:r>
            <a:endParaRPr lang="es-ES_tradnl" dirty="0"/>
          </a:p>
          <a:p>
            <a:r>
              <a:rPr lang="es-ES_tradnl" dirty="0" smtClean="0"/>
              <a:t> </a:t>
            </a:r>
            <a:r>
              <a:rPr lang="es-ES_tradnl" dirty="0" smtClean="0"/>
              <a:t>Traje - Pechera </a:t>
            </a:r>
            <a:r>
              <a:rPr lang="es-ES_tradnl" dirty="0"/>
              <a:t>desechable o reutilizable para el </a:t>
            </a:r>
            <a:r>
              <a:rPr lang="es-ES_tradnl" dirty="0" smtClean="0"/>
              <a:t>personal </a:t>
            </a:r>
            <a:r>
              <a:rPr lang="es-ES_tradnl" dirty="0"/>
              <a:t>de aseo</a:t>
            </a:r>
            <a:r>
              <a:rPr lang="es-ES_tradnl" dirty="0" smtClean="0"/>
              <a:t>.</a:t>
            </a:r>
            <a:endParaRPr lang="es-ES_tradnl" dirty="0"/>
          </a:p>
          <a:p>
            <a:r>
              <a:rPr lang="es-ES_tradnl" dirty="0" smtClean="0"/>
              <a:t> Botiquín básico: termómetros, </a:t>
            </a:r>
            <a:r>
              <a:rPr lang="es-ES_tradnl" dirty="0"/>
              <a:t>gasa </a:t>
            </a:r>
            <a:r>
              <a:rPr lang="es-ES_tradnl" dirty="0" smtClean="0"/>
              <a:t>esterilizada</a:t>
            </a:r>
            <a:r>
              <a:rPr lang="es-ES_tradnl" dirty="0"/>
              <a:t>, </a:t>
            </a:r>
            <a:r>
              <a:rPr lang="es-ES_tradnl" dirty="0" smtClean="0"/>
              <a:t>apósitos, </a:t>
            </a:r>
            <a:r>
              <a:rPr lang="es-ES_tradnl" dirty="0"/>
              <a:t>tijeras, cinta adhesiva, guantes </a:t>
            </a:r>
            <a:r>
              <a:rPr lang="es-ES_tradnl" dirty="0" smtClean="0"/>
              <a:t>quirúrgicos, </a:t>
            </a:r>
            <a:r>
              <a:rPr lang="es-ES_tradnl" dirty="0"/>
              <a:t>mascarillas, alcohol gel, vendas, </a:t>
            </a:r>
            <a:r>
              <a:rPr lang="es-ES_tradnl" dirty="0" smtClean="0"/>
              <a:t>parches </a:t>
            </a:r>
            <a:r>
              <a:rPr lang="es-ES_tradnl" dirty="0"/>
              <a:t>curitas </a:t>
            </a:r>
            <a:r>
              <a:rPr lang="es-ES_tradnl" dirty="0" smtClean="0"/>
              <a:t>, ETC.</a:t>
            </a:r>
            <a:endParaRPr lang="es-ES_tradnl" dirty="0"/>
          </a:p>
        </p:txBody>
      </p:sp>
    </p:spTree>
    <p:extLst>
      <p:ext uri="{BB962C8B-B14F-4D97-AF65-F5344CB8AC3E}">
        <p14:creationId xmlns:p14="http://schemas.microsoft.com/office/powerpoint/2010/main" val="8911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u="sng" dirty="0" smtClean="0"/>
              <a:t/>
            </a:r>
            <a:br>
              <a:rPr lang="es-CL" b="1" u="sng" dirty="0" smtClean="0"/>
            </a:br>
            <a:r>
              <a:rPr lang="es-CL" sz="2000" b="1" u="sng" dirty="0" smtClean="0"/>
              <a:t>ACCIONES  IMPORTANTES en el </a:t>
            </a:r>
            <a:br>
              <a:rPr lang="es-CL" sz="2000" b="1" u="sng" dirty="0" smtClean="0"/>
            </a:br>
            <a:r>
              <a:rPr lang="es-CL" sz="2000" b="1" u="sng" dirty="0" smtClean="0"/>
              <a:t/>
            </a:r>
            <a:br>
              <a:rPr lang="es-CL" sz="2000" b="1" u="sng" dirty="0" smtClean="0"/>
            </a:br>
            <a:r>
              <a:rPr lang="es-CL" sz="2000" b="1" u="sng" dirty="0" smtClean="0"/>
              <a:t>establecimiento educativo</a:t>
            </a:r>
            <a:r>
              <a:rPr lang="es-CL" sz="1700" b="1" u="sng" dirty="0" smtClean="0"/>
              <a:t>:</a:t>
            </a:r>
            <a:r>
              <a:rPr lang="es-ES" dirty="0"/>
              <a:t/>
            </a:r>
            <a:br>
              <a:rPr lang="es-ES" dirty="0"/>
            </a:br>
            <a:endParaRPr lang="es-ES" dirty="0"/>
          </a:p>
        </p:txBody>
      </p:sp>
      <p:sp>
        <p:nvSpPr>
          <p:cNvPr id="3" name="2 Marcador de contenido"/>
          <p:cNvSpPr>
            <a:spLocks noGrp="1"/>
          </p:cNvSpPr>
          <p:nvPr>
            <p:ph sz="quarter" idx="13"/>
          </p:nvPr>
        </p:nvSpPr>
        <p:spPr/>
        <p:txBody>
          <a:bodyPr>
            <a:normAutofit/>
          </a:bodyPr>
          <a:lstStyle/>
          <a:p>
            <a:pPr lvl="0"/>
            <a:r>
              <a:rPr lang="es-CL" b="1" u="sng" dirty="0"/>
              <a:t>Desinfección</a:t>
            </a:r>
            <a:r>
              <a:rPr lang="es-CL" b="1" dirty="0"/>
              <a:t> </a:t>
            </a:r>
            <a:r>
              <a:rPr lang="es-CL" dirty="0" smtClean="0"/>
              <a:t>al  t</a:t>
            </a:r>
            <a:r>
              <a:rPr lang="es-ES" dirty="0" smtClean="0"/>
              <a:t>É</a:t>
            </a:r>
            <a:r>
              <a:rPr lang="es-CL" dirty="0" smtClean="0"/>
              <a:t>rmino </a:t>
            </a:r>
            <a:r>
              <a:rPr lang="es-CL" dirty="0" smtClean="0"/>
              <a:t>de  </a:t>
            </a:r>
            <a:r>
              <a:rPr lang="es-CL" dirty="0" smtClean="0"/>
              <a:t>JORNADA, en salas, oficinas y espacios comunes  Se hará UNA intervencion  DE LIMPIEZA Y DESINFECCI</a:t>
            </a:r>
            <a:r>
              <a:rPr lang="es-ES" dirty="0" smtClean="0"/>
              <a:t>ÓN</a:t>
            </a:r>
            <a:r>
              <a:rPr lang="es-CL" dirty="0" smtClean="0"/>
              <a:t> .</a:t>
            </a:r>
          </a:p>
          <a:p>
            <a:pPr lvl="0"/>
            <a:r>
              <a:rPr lang="es-CL" dirty="0" smtClean="0"/>
              <a:t>AL FINALIZAR  EL DIA CON UNA mantención  PROFUNDA PERMANENTE, SE REALIZARA  SANITIZACI</a:t>
            </a:r>
            <a:r>
              <a:rPr lang="es-ES" dirty="0" smtClean="0"/>
              <a:t>ÓN.</a:t>
            </a:r>
            <a:endParaRPr lang="es-CL" dirty="0" smtClean="0"/>
          </a:p>
          <a:p>
            <a:pPr marL="0" indent="0">
              <a:buNone/>
            </a:pPr>
            <a:endParaRPr lang="es-CL" dirty="0" smtClean="0"/>
          </a:p>
          <a:p>
            <a:endParaRPr lang="es-ES" dirty="0"/>
          </a:p>
          <a:p>
            <a:endParaRPr lang="es-ES" dirty="0"/>
          </a:p>
        </p:txBody>
      </p:sp>
      <p:sp>
        <p:nvSpPr>
          <p:cNvPr id="4" name="3 Marcador de contenido"/>
          <p:cNvSpPr>
            <a:spLocks noGrp="1"/>
          </p:cNvSpPr>
          <p:nvPr>
            <p:ph sz="quarter" idx="14"/>
          </p:nvPr>
        </p:nvSpPr>
        <p:spPr/>
        <p:txBody>
          <a:bodyPr>
            <a:normAutofit/>
          </a:bodyPr>
          <a:lstStyle/>
          <a:p>
            <a:pPr lvl="0"/>
            <a:r>
              <a:rPr lang="es-CL" b="1" u="sng" dirty="0"/>
              <a:t>Ventilación</a:t>
            </a:r>
            <a:r>
              <a:rPr lang="es-CL" u="sng" dirty="0"/>
              <a:t> </a:t>
            </a:r>
            <a:r>
              <a:rPr lang="es-CL" u="sng" dirty="0" smtClean="0"/>
              <a:t> </a:t>
            </a:r>
            <a:r>
              <a:rPr lang="es-CL" dirty="0" smtClean="0"/>
              <a:t>de </a:t>
            </a:r>
            <a:r>
              <a:rPr lang="es-CL" dirty="0"/>
              <a:t>todas las salas de clases </a:t>
            </a:r>
            <a:r>
              <a:rPr lang="es-CL" dirty="0" smtClean="0"/>
              <a:t>durante el periodo de recreo u otro momento al inicio y final de cada jornada, así </a:t>
            </a:r>
            <a:r>
              <a:rPr lang="es-CL" dirty="0"/>
              <a:t>como las diferentes dependencias </a:t>
            </a:r>
            <a:r>
              <a:rPr lang="es-CL" dirty="0" smtClean="0"/>
              <a:t>utilizadas durante la JORNADA.</a:t>
            </a:r>
            <a:endParaRPr lang="es-ES" dirty="0"/>
          </a:p>
        </p:txBody>
      </p:sp>
    </p:spTree>
    <p:extLst>
      <p:ext uri="{BB962C8B-B14F-4D97-AF65-F5344CB8AC3E}">
        <p14:creationId xmlns:p14="http://schemas.microsoft.com/office/powerpoint/2010/main" val="406452981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23528" y="553244"/>
            <a:ext cx="8352928" cy="4536503"/>
          </a:xfrm>
        </p:spPr>
        <p:txBody>
          <a:bodyPr>
            <a:normAutofit fontScale="32500" lnSpcReduction="20000"/>
          </a:bodyPr>
          <a:lstStyle/>
          <a:p>
            <a:pPr algn="ctr"/>
            <a:r>
              <a:rPr lang="es-ES_tradnl" sz="7200" b="1" u="sng" dirty="0"/>
              <a:t>Realizar  limpiezas ambientales de rutina</a:t>
            </a:r>
            <a:r>
              <a:rPr lang="es-ES_tradnl" sz="7200" b="1" u="sng" dirty="0" smtClean="0"/>
              <a:t>:</a:t>
            </a:r>
            <a:endParaRPr lang="es-ES_tradnl" sz="7200" b="1" u="sng" dirty="0"/>
          </a:p>
          <a:p>
            <a:r>
              <a:rPr lang="es-ES_tradnl" sz="2400" dirty="0"/>
              <a:t> </a:t>
            </a:r>
          </a:p>
          <a:p>
            <a:pPr lvl="0" algn="just"/>
            <a:r>
              <a:rPr lang="es-ES_tradnl" sz="5600" dirty="0"/>
              <a:t>Limpiar rutinariamente las superficies que se tocan con frecuencia (ej., las manijas de las puertas, los interruptores de la luz, los mesones ,teclados, escritorios, controles remotos, teléfono de recepción) con los productos de limpieza que se usan de manera habitual (solución desinfectante) Use todos los productos de limpieza según las instrucciones que aparecen en la </a:t>
            </a:r>
            <a:r>
              <a:rPr lang="es-ES_tradnl" sz="5600" dirty="0" smtClean="0"/>
              <a:t>etiqueta.</a:t>
            </a:r>
            <a:endParaRPr lang="es-ES_tradnl" sz="5600" dirty="0"/>
          </a:p>
          <a:p>
            <a:r>
              <a:rPr lang="es-ES_tradnl" sz="5600" dirty="0"/>
              <a:t> </a:t>
            </a:r>
            <a:r>
              <a:rPr lang="es-ES_tradnl" sz="5600" dirty="0" smtClean="0"/>
              <a:t>Para </a:t>
            </a:r>
            <a:r>
              <a:rPr lang="es-ES_tradnl" sz="5600" dirty="0"/>
              <a:t>efectuar la limpieza y desinfección, se debe privilegiar el uso de utensilios desechables. En el caso de utilizar utensilios reutilizables en estas tareas, estos deben desinfectarse</a:t>
            </a:r>
            <a:r>
              <a:rPr lang="es-ES_tradnl" sz="5600" dirty="0" smtClean="0"/>
              <a:t>.</a:t>
            </a:r>
            <a:endParaRPr lang="es-ES_tradnl" sz="5600" dirty="0"/>
          </a:p>
          <a:p>
            <a:pPr lvl="0"/>
            <a:r>
              <a:rPr lang="es-ES_tradnl" sz="5600" dirty="0"/>
              <a:t>Ventilar, constantemente , cada una de las salas de clases y espacios cerrados, siempre y cuando el clima lo permita</a:t>
            </a:r>
            <a:r>
              <a:rPr lang="es-ES_tradnl" sz="5600" dirty="0" smtClean="0"/>
              <a:t>.</a:t>
            </a:r>
          </a:p>
        </p:txBody>
      </p:sp>
    </p:spTree>
    <p:extLst>
      <p:ext uri="{BB962C8B-B14F-4D97-AF65-F5344CB8AC3E}">
        <p14:creationId xmlns:p14="http://schemas.microsoft.com/office/powerpoint/2010/main" val="200157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quarter" idx="14"/>
          </p:nvPr>
        </p:nvSpPr>
        <p:spPr>
          <a:xfrm>
            <a:off x="395536" y="1129309"/>
            <a:ext cx="8496944" cy="3696692"/>
          </a:xfrm>
        </p:spPr>
        <p:txBody>
          <a:bodyPr>
            <a:normAutofit/>
          </a:bodyPr>
          <a:lstStyle/>
          <a:p>
            <a:pPr lvl="0"/>
            <a:r>
              <a:rPr lang="es-ES_tradnl" sz="1600" dirty="0"/>
              <a:t>Basureros y papeleros vaciados varias veces al </a:t>
            </a:r>
            <a:r>
              <a:rPr lang="es-ES_tradnl" sz="1600" dirty="0" smtClean="0"/>
              <a:t>día, principalmente a la hora de recreo y al termino de cada jornada.</a:t>
            </a:r>
            <a:endParaRPr lang="es-ES_tradnl" sz="1600" dirty="0"/>
          </a:p>
          <a:p>
            <a:pPr lvl="0"/>
            <a:r>
              <a:rPr lang="es-ES_tradnl" sz="1600" dirty="0"/>
              <a:t>Mantener desinfectados inodoros, llaves de agua, implementos de sala de baño</a:t>
            </a:r>
            <a:r>
              <a:rPr lang="es-ES_tradnl" sz="1600" dirty="0" smtClean="0"/>
              <a:t>.</a:t>
            </a:r>
            <a:endParaRPr lang="es-ES_tradnl" sz="1600" dirty="0"/>
          </a:p>
          <a:p>
            <a:r>
              <a:rPr lang="es-ES_tradnl" sz="1600" dirty="0" smtClean="0"/>
              <a:t>Reforzar </a:t>
            </a:r>
            <a:r>
              <a:rPr lang="es-ES_tradnl" sz="1600" dirty="0"/>
              <a:t>la higiene de los baños con el fin de evitar la presencia de residuos de orina, heces y </a:t>
            </a:r>
            <a:r>
              <a:rPr lang="es-ES_tradnl" sz="1600" dirty="0" smtClean="0"/>
              <a:t>otros.</a:t>
            </a:r>
            <a:endParaRPr lang="es-ES_tradnl" sz="1600" dirty="0" smtClean="0"/>
          </a:p>
          <a:p>
            <a:r>
              <a:rPr lang="es-ES_tradnl" sz="1600" dirty="0" smtClean="0"/>
              <a:t>Finalizar el día con un proceso completo de limpieza y desinfección</a:t>
            </a:r>
            <a:r>
              <a:rPr lang="es-ES" sz="1600" dirty="0" smtClean="0"/>
              <a:t> , realizar una limpieza profunda de superficies, ventilación, retiro de desechos</a:t>
            </a:r>
            <a:r>
              <a:rPr lang="es-ES" dirty="0" smtClean="0"/>
              <a:t>.</a:t>
            </a:r>
            <a:endParaRPr lang="es-ES_tradnl" dirty="0"/>
          </a:p>
        </p:txBody>
      </p:sp>
    </p:spTree>
    <p:extLst>
      <p:ext uri="{BB962C8B-B14F-4D97-AF65-F5344CB8AC3E}">
        <p14:creationId xmlns:p14="http://schemas.microsoft.com/office/powerpoint/2010/main" val="113337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85332" y="515430"/>
            <a:ext cx="7773338" cy="4142269"/>
          </a:xfrm>
        </p:spPr>
        <p:txBody>
          <a:bodyPr>
            <a:normAutofit/>
          </a:bodyPr>
          <a:lstStyle/>
          <a:p>
            <a:pPr marL="0" indent="0"/>
            <a:r>
              <a:rPr lang="es-CL" sz="3600" b="1" u="sng" dirty="0"/>
              <a:t>PROTOCOLO N° </a:t>
            </a:r>
            <a:r>
              <a:rPr lang="es-CL" sz="3600" b="1" u="sng" dirty="0" smtClean="0"/>
              <a:t>2</a:t>
            </a:r>
            <a:br>
              <a:rPr lang="es-CL" sz="3600" b="1" u="sng" dirty="0" smtClean="0"/>
            </a:br>
            <a:r>
              <a:rPr lang="es-CL" sz="3600" b="1" u="sng" dirty="0" smtClean="0"/>
              <a:t/>
            </a:r>
            <a:br>
              <a:rPr lang="es-CL" sz="3600" b="1" u="sng" dirty="0" smtClean="0"/>
            </a:br>
            <a:r>
              <a:rPr lang="es-CL" sz="3600" b="1" dirty="0" smtClean="0"/>
              <a:t>RUTINA DE INGRESO </a:t>
            </a:r>
            <a:br>
              <a:rPr lang="es-CL" sz="3600" b="1" dirty="0" smtClean="0"/>
            </a:br>
            <a:r>
              <a:rPr lang="es-CL" sz="3600" b="1" dirty="0" smtClean="0"/>
              <a:t>Y</a:t>
            </a:r>
            <a:br>
              <a:rPr lang="es-CL" sz="3600" b="1" dirty="0" smtClean="0"/>
            </a:br>
            <a:r>
              <a:rPr lang="es-CL" sz="3600" b="1" dirty="0" smtClean="0"/>
              <a:t> SALIDA DE CLASES.</a:t>
            </a:r>
            <a:r>
              <a:rPr lang="es-ES" sz="3600" dirty="0"/>
              <a:t/>
            </a:r>
            <a:br>
              <a:rPr lang="es-ES" sz="3600" dirty="0"/>
            </a:br>
            <a:r>
              <a:rPr lang="es-ES" sz="2400" dirty="0"/>
              <a:t/>
            </a:r>
            <a:br>
              <a:rPr lang="es-ES" sz="2400" dirty="0"/>
            </a:br>
            <a:endParaRPr lang="es-ES_tradnl" dirty="0"/>
          </a:p>
        </p:txBody>
      </p:sp>
      <p:pic>
        <p:nvPicPr>
          <p:cNvPr id="1028" name="Picture 4" descr="egreso a la escuela para un nuevo concepto de estilo de vida ..."/>
          <p:cNvPicPr>
            <a:picLocks noChangeAspect="1" noChangeArrowheads="1"/>
          </p:cNvPicPr>
          <p:nvPr/>
        </p:nvPicPr>
        <p:blipFill rotWithShape="1">
          <a:blip r:embed="rId2">
            <a:extLst>
              <a:ext uri="{28A0092B-C50C-407E-A947-70E740481C1C}">
                <a14:useLocalDpi xmlns:a14="http://schemas.microsoft.com/office/drawing/2010/main" val="0"/>
              </a:ext>
            </a:extLst>
          </a:blip>
          <a:srcRect t="30127" b="11788"/>
          <a:stretch/>
        </p:blipFill>
        <p:spPr bwMode="auto">
          <a:xfrm>
            <a:off x="2970077" y="3685591"/>
            <a:ext cx="3203848"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067945" y="5275864"/>
            <a:ext cx="1008112" cy="353943"/>
          </a:xfrm>
          <a:prstGeom prst="rect">
            <a:avLst/>
          </a:prstGeom>
          <a:solidFill>
            <a:schemeClr val="accent1"/>
          </a:solidFill>
        </p:spPr>
        <p:txBody>
          <a:bodyPr wrap="square" rtlCol="0">
            <a:spAutoFit/>
          </a:bodyPr>
          <a:lstStyle/>
          <a:p>
            <a:r>
              <a:rPr lang="es-ES_tradnl" smtClean="0"/>
              <a:t>distancia</a:t>
            </a:r>
            <a:endParaRPr lang="es-ES_tradnl"/>
          </a:p>
        </p:txBody>
      </p:sp>
      <p:cxnSp>
        <p:nvCxnSpPr>
          <p:cNvPr id="9" name="Conector recto de flecha 8"/>
          <p:cNvCxnSpPr/>
          <p:nvPr/>
        </p:nvCxnSpPr>
        <p:spPr>
          <a:xfrm>
            <a:off x="4139952" y="5089748"/>
            <a:ext cx="936104" cy="0"/>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6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79512" y="553245"/>
            <a:ext cx="8640960" cy="4272756"/>
          </a:xfrm>
        </p:spPr>
        <p:txBody>
          <a:bodyPr>
            <a:normAutofit/>
          </a:bodyPr>
          <a:lstStyle/>
          <a:p>
            <a:pPr algn="just"/>
            <a:r>
              <a:rPr lang="es-ES_tradnl" sz="1600" dirty="0" smtClean="0"/>
              <a:t>El horario de ingreso de alumnos se extender</a:t>
            </a:r>
            <a:r>
              <a:rPr lang="es-ES" sz="1600" dirty="0" smtClean="0"/>
              <a:t>á hasta media hora  de lo normal, con la finalidad de garantizar las medidas de control al ingreso de los alumnos y personal.</a:t>
            </a:r>
          </a:p>
          <a:p>
            <a:pPr algn="just"/>
            <a:r>
              <a:rPr lang="es-ES" sz="1600" dirty="0" smtClean="0"/>
              <a:t>Queda estrictamente prohibido ingresar al establecimiento consumiendo alimentos, para aplicar las medidas de control de manera operativa y rigurosa.</a:t>
            </a:r>
          </a:p>
          <a:p>
            <a:pPr algn="just"/>
            <a:r>
              <a:rPr lang="es-ES" sz="1600" dirty="0" smtClean="0"/>
              <a:t>El horario de salida se adelantará media hora con la finalidad de garantizar proceso de desinfección entre jornadas y al finalizar el día.</a:t>
            </a:r>
          </a:p>
          <a:p>
            <a:pPr algn="just"/>
            <a:r>
              <a:rPr lang="es-ES" sz="1600" dirty="0" smtClean="0"/>
              <a:t>PARA EVITAR AGLOMERACIONES A LA HORA DE ENTRADA y salida de alumnos, El Establecimiento contará con zonas identificadas: </a:t>
            </a:r>
          </a:p>
          <a:p>
            <a:pPr marL="0" indent="0" algn="just">
              <a:buNone/>
            </a:pPr>
            <a:r>
              <a:rPr lang="es-ES" sz="1600" dirty="0" smtClean="0"/>
              <a:t>1.-entrada principal para ingreso de  alumnos  en grupos no mayor a 5 personas.</a:t>
            </a:r>
          </a:p>
          <a:p>
            <a:pPr marL="0" indent="0" algn="just">
              <a:buNone/>
            </a:pPr>
            <a:r>
              <a:rPr lang="es-ES" sz="1600" dirty="0" smtClean="0"/>
              <a:t>2.-portón, el cual estará disponible solamente para salida de  alumnos y alumnas.</a:t>
            </a:r>
          </a:p>
          <a:p>
            <a:pPr algn="just"/>
            <a:endParaRPr lang="es-ES" dirty="0" smtClean="0"/>
          </a:p>
        </p:txBody>
      </p:sp>
    </p:spTree>
    <p:extLst>
      <p:ext uri="{BB962C8B-B14F-4D97-AF65-F5344CB8AC3E}">
        <p14:creationId xmlns:p14="http://schemas.microsoft.com/office/powerpoint/2010/main" val="383090991"/>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1942</TotalTime>
  <Words>2826</Words>
  <Application>Microsoft Macintosh PowerPoint</Application>
  <PresentationFormat>Presentación en pantalla (16:10)</PresentationFormat>
  <Paragraphs>254</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Calibri</vt:lpstr>
      <vt:lpstr>Times New Roman</vt:lpstr>
      <vt:lpstr>Tw Cen MT</vt:lpstr>
      <vt:lpstr>Wingdings</vt:lpstr>
      <vt:lpstr>Arial</vt:lpstr>
      <vt:lpstr>Gota</vt:lpstr>
      <vt:lpstr>Corporación Educacional  “Mi Pequeño Mundo de San Ramón”</vt:lpstr>
      <vt:lpstr>Presentación de PowerPoint</vt:lpstr>
      <vt:lpstr>PROTOCOLO Nº1  ASEO Y  DESINFECCIÓN ESCOLAR EN CONTEXTO COVID -19</vt:lpstr>
      <vt:lpstr>Presentación de PowerPoint</vt:lpstr>
      <vt:lpstr> ACCIONES  IMPORTANTES en el   establecimiento educativo: </vt:lpstr>
      <vt:lpstr>Presentación de PowerPoint</vt:lpstr>
      <vt:lpstr>Presentación de PowerPoint</vt:lpstr>
      <vt:lpstr>PROTOCOLO N° 2  RUTINA DE INGRESO  Y  SALIDA DE CLASES.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RUTINAS Y ACCIONES DIARIAS EN EL ESTABLECIMIENTO</vt:lpstr>
      <vt:lpstr>Presentación de PowerPoint</vt:lpstr>
      <vt:lpstr> PROCEDIMIENTO EN CASO QUE UN ESTUDIANTE  PRESENTE SINTOMAS COVID-19 </vt:lpstr>
      <vt:lpstr>Presentación de PowerPoint</vt:lpstr>
      <vt:lpstr>FICHA DE SALUD</vt:lpstr>
      <vt:lpstr> PRÁCTICAS DIARIAS </vt:lpstr>
      <vt:lpstr> PRÁCTICAS DIARIAS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 de Microsoft Office</cp:lastModifiedBy>
  <cp:revision>182</cp:revision>
  <dcterms:created xsi:type="dcterms:W3CDTF">2020-07-18T00:35:08Z</dcterms:created>
  <dcterms:modified xsi:type="dcterms:W3CDTF">2021-02-22T19:18:26Z</dcterms:modified>
</cp:coreProperties>
</file>